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72"/>
  </p:notesMasterIdLst>
  <p:handoutMasterIdLst>
    <p:handoutMasterId r:id="rId73"/>
  </p:handoutMasterIdLst>
  <p:sldIdLst>
    <p:sldId id="258" r:id="rId3"/>
    <p:sldId id="260" r:id="rId4"/>
    <p:sldId id="257" r:id="rId5"/>
    <p:sldId id="259" r:id="rId6"/>
    <p:sldId id="361" r:id="rId7"/>
    <p:sldId id="278" r:id="rId8"/>
    <p:sldId id="279" r:id="rId9"/>
    <p:sldId id="281" r:id="rId10"/>
    <p:sldId id="282" r:id="rId11"/>
    <p:sldId id="285" r:id="rId12"/>
    <p:sldId id="283" r:id="rId13"/>
    <p:sldId id="286" r:id="rId14"/>
    <p:sldId id="369" r:id="rId15"/>
    <p:sldId id="370" r:id="rId16"/>
    <p:sldId id="371" r:id="rId17"/>
    <p:sldId id="294" r:id="rId18"/>
    <p:sldId id="349" r:id="rId19"/>
    <p:sldId id="295" r:id="rId20"/>
    <p:sldId id="362" r:id="rId21"/>
    <p:sldId id="296" r:id="rId22"/>
    <p:sldId id="298" r:id="rId23"/>
    <p:sldId id="299" r:id="rId24"/>
    <p:sldId id="300" r:id="rId25"/>
    <p:sldId id="301" r:id="rId26"/>
    <p:sldId id="302" r:id="rId27"/>
    <p:sldId id="303" r:id="rId28"/>
    <p:sldId id="307" r:id="rId29"/>
    <p:sldId id="364" r:id="rId30"/>
    <p:sldId id="261" r:id="rId31"/>
    <p:sldId id="262" r:id="rId32"/>
    <p:sldId id="270" r:id="rId33"/>
    <p:sldId id="310"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6" r:id="rId50"/>
    <p:sldId id="327" r:id="rId51"/>
    <p:sldId id="328" r:id="rId52"/>
    <p:sldId id="267" r:id="rId53"/>
    <p:sldId id="268" r:id="rId54"/>
    <p:sldId id="332" r:id="rId55"/>
    <p:sldId id="365" r:id="rId56"/>
    <p:sldId id="334" r:id="rId57"/>
    <p:sldId id="335" r:id="rId58"/>
    <p:sldId id="336" r:id="rId59"/>
    <p:sldId id="337" r:id="rId60"/>
    <p:sldId id="338" r:id="rId61"/>
    <p:sldId id="340" r:id="rId62"/>
    <p:sldId id="341" r:id="rId63"/>
    <p:sldId id="339" r:id="rId64"/>
    <p:sldId id="368" r:id="rId65"/>
    <p:sldId id="342" r:id="rId66"/>
    <p:sldId id="343" r:id="rId67"/>
    <p:sldId id="344" r:id="rId68"/>
    <p:sldId id="276" r:id="rId69"/>
    <p:sldId id="277" r:id="rId70"/>
    <p:sldId id="351" r:id="rId7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Guide to Conducting Regulatory Impact Analysis" id="{B9A35D0B-F63E-4359-8E92-EF4D0E9AC422}">
          <p14:sldIdLst>
            <p14:sldId id="258"/>
            <p14:sldId id="260"/>
            <p14:sldId id="257"/>
            <p14:sldId id="259"/>
            <p14:sldId id="361"/>
            <p14:sldId id="278"/>
            <p14:sldId id="279"/>
            <p14:sldId id="281"/>
            <p14:sldId id="282"/>
            <p14:sldId id="285"/>
            <p14:sldId id="283"/>
            <p14:sldId id="286"/>
            <p14:sldId id="369"/>
            <p14:sldId id="370"/>
            <p14:sldId id="371"/>
            <p14:sldId id="294"/>
            <p14:sldId id="349"/>
            <p14:sldId id="295"/>
            <p14:sldId id="362"/>
            <p14:sldId id="296"/>
            <p14:sldId id="298"/>
            <p14:sldId id="299"/>
            <p14:sldId id="300"/>
            <p14:sldId id="301"/>
            <p14:sldId id="302"/>
            <p14:sldId id="303"/>
            <p14:sldId id="307"/>
            <p14:sldId id="364"/>
          </p14:sldIdLst>
        </p14:section>
        <p14:section name="Example 1" id="{0E41992E-EDC3-481D-93B6-6301DAF249E6}">
          <p14:sldIdLst>
            <p14:sldId id="261"/>
            <p14:sldId id="262"/>
            <p14:sldId id="270"/>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Lst>
        </p14:section>
        <p14:section name="Example 2" id="{35248DD5-2DEE-413D-828C-9874FB330F58}">
          <p14:sldIdLst>
            <p14:sldId id="267"/>
            <p14:sldId id="268"/>
            <p14:sldId id="332"/>
            <p14:sldId id="365"/>
            <p14:sldId id="334"/>
            <p14:sldId id="335"/>
            <p14:sldId id="336"/>
            <p14:sldId id="337"/>
            <p14:sldId id="338"/>
            <p14:sldId id="340"/>
            <p14:sldId id="341"/>
            <p14:sldId id="339"/>
            <p14:sldId id="368"/>
            <p14:sldId id="342"/>
            <p14:sldId id="343"/>
            <p14:sldId id="344"/>
          </p14:sldIdLst>
        </p14:section>
        <p14:section name="Resources" id="{FC9B1AF4-D946-4E2F-A409-199E55140A0F}">
          <p14:sldIdLst>
            <p14:sldId id="276"/>
          </p14:sldIdLst>
        </p14:section>
        <p14:section name="Contact Information" id="{04207721-8FDE-415A-BF8C-3690C595E509}">
          <p14:sldIdLst>
            <p14:sldId id="277"/>
          </p14:sldIdLst>
        </p14:section>
        <p14:section name="Properly Formatted RTF File for Box 15" id="{B7ABA696-A184-421C-A3D1-23DDF94C1A09}">
          <p14:sldIdLst>
            <p14:sldId id="351"/>
          </p14:sldIdLst>
        </p14:section>
      </p14:sectionLst>
    </p:ex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FF99"/>
    <a:srgbClr val="008080"/>
    <a:srgbClr val="00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146" autoAdjust="0"/>
  </p:normalViewPr>
  <p:slideViewPr>
    <p:cSldViewPr snapToGrid="0">
      <p:cViewPr varScale="1">
        <p:scale>
          <a:sx n="101" d="100"/>
          <a:sy n="101" d="100"/>
        </p:scale>
        <p:origin x="-33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5" d="100"/>
          <a:sy n="75" d="100"/>
        </p:scale>
        <p:origin x="4092" y="66"/>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619D9A-2676-480B-A19A-278A46E5D53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D05194A2-63E5-4E5B-B4BF-E4E1ACB5B1DF}">
      <dgm:prSet phldrT="[Text]"/>
      <dgm:spPr>
        <a:xfrm>
          <a:off x="3365130" y="1832563"/>
          <a:ext cx="1307703" cy="1307703"/>
        </a:xfrm>
        <a:prstGeom prst="ellipse">
          <a:avLst/>
        </a:prstGeom>
        <a:solidFill>
          <a:srgbClr val="FFC000"/>
        </a:solidFill>
        <a:ln w="12700" cap="flat" cmpd="sng" algn="ctr">
          <a:solidFill>
            <a:sysClr val="window" lastClr="FFFFFF">
              <a:hueOff val="0"/>
              <a:satOff val="0"/>
              <a:lumOff val="0"/>
              <a:alphaOff val="0"/>
            </a:sysClr>
          </a:solidFill>
          <a:prstDash val="solid"/>
          <a:miter lim="800000"/>
        </a:ln>
        <a:effectLst/>
      </dgm:spPr>
      <dgm:t>
        <a:bodyPr/>
        <a:lstStyle/>
        <a:p>
          <a:r>
            <a:rPr lang="en-US" dirty="0" smtClean="0">
              <a:solidFill>
                <a:sysClr val="window" lastClr="FFFFFF"/>
              </a:solidFill>
              <a:latin typeface="Calibri" panose="020F0502020204030204"/>
              <a:ea typeface="+mn-ea"/>
              <a:cs typeface="+mn-cs"/>
            </a:rPr>
            <a:t>The Constrained Party</a:t>
          </a:r>
          <a:endParaRPr lang="en-US" dirty="0">
            <a:solidFill>
              <a:sysClr val="window" lastClr="FFFFFF"/>
            </a:solidFill>
            <a:latin typeface="Calibri" panose="020F0502020204030204"/>
            <a:ea typeface="+mn-ea"/>
            <a:cs typeface="+mn-cs"/>
          </a:endParaRPr>
        </a:p>
      </dgm:t>
    </dgm:pt>
    <dgm:pt modelId="{77F7A8A4-D580-4422-86C5-69F2642A101E}" type="parTrans" cxnId="{D266E933-AC43-4F19-BC1E-3C965E6A2397}">
      <dgm:prSet/>
      <dgm:spPr/>
      <dgm:t>
        <a:bodyPr/>
        <a:lstStyle/>
        <a:p>
          <a:endParaRPr lang="en-US"/>
        </a:p>
      </dgm:t>
    </dgm:pt>
    <dgm:pt modelId="{E1998021-0EE5-4AC2-ADFB-C17ADCC291D3}" type="sibTrans" cxnId="{D266E933-AC43-4F19-BC1E-3C965E6A2397}">
      <dgm:prSet/>
      <dgm:spPr/>
      <dgm:t>
        <a:bodyPr/>
        <a:lstStyle/>
        <a:p>
          <a:endParaRPr lang="en-US"/>
        </a:p>
      </dgm:t>
    </dgm:pt>
    <dgm:pt modelId="{33C63E32-6323-4485-88F2-B55EBD7390DD}">
      <dgm:prSet phldrT="[Text]"/>
      <dgm:spPr>
        <a:xfrm>
          <a:off x="2824702" y="2896"/>
          <a:ext cx="2388558" cy="1307703"/>
        </a:xfrm>
        <a:prstGeom prst="ellipse">
          <a:avLst/>
        </a:prstGeom>
        <a:solidFill>
          <a:srgbClr val="00B0F0"/>
        </a:solidFill>
        <a:ln w="12700" cap="flat" cmpd="sng" algn="ctr">
          <a:solidFill>
            <a:sysClr val="window" lastClr="FFFFFF">
              <a:hueOff val="0"/>
              <a:satOff val="0"/>
              <a:lumOff val="0"/>
              <a:alphaOff val="0"/>
            </a:sysClr>
          </a:solidFill>
          <a:prstDash val="solid"/>
          <a:miter lim="800000"/>
        </a:ln>
        <a:effectLst/>
      </dgm:spPr>
      <dgm:t>
        <a:bodyPr/>
        <a:lstStyle/>
        <a:p>
          <a:r>
            <a:rPr lang="en-US" dirty="0" smtClean="0">
              <a:solidFill>
                <a:sysClr val="window" lastClr="FFFFFF"/>
              </a:solidFill>
              <a:latin typeface="Calibri" panose="020F0502020204030204"/>
              <a:ea typeface="+mn-ea"/>
              <a:cs typeface="+mn-cs"/>
            </a:rPr>
            <a:t>Group C Demands Goods or Services Supplied by the Constrained Party</a:t>
          </a:r>
          <a:endParaRPr lang="en-US" dirty="0">
            <a:solidFill>
              <a:sysClr val="window" lastClr="FFFFFF"/>
            </a:solidFill>
            <a:latin typeface="Calibri" panose="020F0502020204030204"/>
            <a:ea typeface="+mn-ea"/>
            <a:cs typeface="+mn-cs"/>
          </a:endParaRPr>
        </a:p>
      </dgm:t>
    </dgm:pt>
    <dgm:pt modelId="{1E5C651B-9303-4501-B527-4A394DF3FD5D}" type="parTrans" cxnId="{DB7FEF03-C917-4CAC-8D20-0E03BBCDE3C8}">
      <dgm:prSet/>
      <dgm:spPr>
        <a:xfrm>
          <a:off x="3860356" y="1328636"/>
          <a:ext cx="317251" cy="501548"/>
        </a:xfrm>
        <a:prstGeom prst="upDownArrow">
          <a:avLst/>
        </a:prstGeom>
        <a:solidFill>
          <a:srgbClr val="99CB38">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B74453D5-A086-44FD-9CA2-7D36C3FC2E36}" type="sibTrans" cxnId="{DB7FEF03-C917-4CAC-8D20-0E03BBCDE3C8}">
      <dgm:prSet/>
      <dgm:spPr/>
      <dgm:t>
        <a:bodyPr/>
        <a:lstStyle/>
        <a:p>
          <a:endParaRPr lang="en-US"/>
        </a:p>
      </dgm:t>
    </dgm:pt>
    <dgm:pt modelId="{48C40B12-01C5-43E3-94F5-174E4C2D9AE6}">
      <dgm:prSet phldrT="[Text]"/>
      <dgm:spPr>
        <a:xfrm>
          <a:off x="5096795" y="2738831"/>
          <a:ext cx="2163568" cy="1307703"/>
        </a:xfrm>
        <a:prstGeom prst="ellipse">
          <a:avLst/>
        </a:prstGeom>
        <a:solidFill>
          <a:srgbClr val="99CB38">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smtClean="0">
              <a:solidFill>
                <a:sysClr val="window" lastClr="FFFFFF"/>
              </a:solidFill>
              <a:latin typeface="Calibri" panose="020F0502020204030204"/>
              <a:ea typeface="+mn-ea"/>
              <a:cs typeface="+mn-cs"/>
            </a:rPr>
            <a:t>Group B Supplies Goods or Services Demanded by the Constrained Party</a:t>
          </a:r>
          <a:endParaRPr lang="en-US" dirty="0">
            <a:solidFill>
              <a:sysClr val="window" lastClr="FFFFFF"/>
            </a:solidFill>
            <a:latin typeface="Calibri" panose="020F0502020204030204"/>
            <a:ea typeface="+mn-ea"/>
            <a:cs typeface="+mn-cs"/>
          </a:endParaRPr>
        </a:p>
      </dgm:t>
    </dgm:pt>
    <dgm:pt modelId="{DC3EF54E-57C3-4ED1-97EA-98FB9098EB4D}" type="parTrans" cxnId="{5B42E213-731B-492E-AE70-4D077C82736E}">
      <dgm:prSet/>
      <dgm:spPr>
        <a:xfrm rot="1365912">
          <a:off x="4581014" y="2653089"/>
          <a:ext cx="729799" cy="444619"/>
        </a:xfrm>
        <a:prstGeom prst="leftRightArrow">
          <a:avLst/>
        </a:prstGeom>
        <a:solidFill>
          <a:srgbClr val="99CB38">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5D9C1B1D-DAA3-4D02-8DA6-AF7C323DEC67}" type="sibTrans" cxnId="{5B42E213-731B-492E-AE70-4D077C82736E}">
      <dgm:prSet/>
      <dgm:spPr/>
      <dgm:t>
        <a:bodyPr/>
        <a:lstStyle/>
        <a:p>
          <a:endParaRPr lang="en-US"/>
        </a:p>
      </dgm:t>
    </dgm:pt>
    <dgm:pt modelId="{1BAE6950-3E5D-4CFA-9366-589077DBD27A}">
      <dgm:prSet phldrT="[Text]"/>
      <dgm:spPr>
        <a:xfrm>
          <a:off x="927715" y="2732504"/>
          <a:ext cx="1983497" cy="1307703"/>
        </a:xfrm>
        <a:prstGeom prst="ellipse">
          <a:avLst/>
        </a:prstGeom>
        <a:solidFill>
          <a:srgbClr val="99CB38">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smtClean="0">
              <a:solidFill>
                <a:sysClr val="window" lastClr="FFFFFF"/>
              </a:solidFill>
              <a:latin typeface="Calibri" panose="020F0502020204030204"/>
              <a:ea typeface="+mn-ea"/>
              <a:cs typeface="+mn-cs"/>
            </a:rPr>
            <a:t>Group A Supplies Goods or Services Demand by the Constrained Party</a:t>
          </a:r>
          <a:endParaRPr lang="en-US" dirty="0">
            <a:solidFill>
              <a:sysClr val="window" lastClr="FFFFFF"/>
            </a:solidFill>
            <a:latin typeface="Calibri" panose="020F0502020204030204"/>
            <a:ea typeface="+mn-ea"/>
            <a:cs typeface="+mn-cs"/>
          </a:endParaRPr>
        </a:p>
      </dgm:t>
    </dgm:pt>
    <dgm:pt modelId="{67DE2A41-4933-4C02-B5E9-829530DE8274}" type="parTrans" cxnId="{9DB33EB2-94E5-4DD8-AD0B-9EFE23C7CD3F}">
      <dgm:prSet/>
      <dgm:spPr>
        <a:xfrm rot="9407880">
          <a:off x="2737317" y="2660386"/>
          <a:ext cx="714322" cy="444619"/>
        </a:xfrm>
        <a:prstGeom prst="leftRightArrow">
          <a:avLst/>
        </a:prstGeom>
        <a:solidFill>
          <a:srgbClr val="99CB38">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E4068000-D0BB-4351-83D5-623242D925E7}" type="sibTrans" cxnId="{9DB33EB2-94E5-4DD8-AD0B-9EFE23C7CD3F}">
      <dgm:prSet/>
      <dgm:spPr/>
      <dgm:t>
        <a:bodyPr/>
        <a:lstStyle/>
        <a:p>
          <a:endParaRPr lang="en-US"/>
        </a:p>
      </dgm:t>
    </dgm:pt>
    <dgm:pt modelId="{C79159C2-0F07-4E14-8C5F-84503F4D3947}" type="pres">
      <dgm:prSet presAssocID="{59619D9A-2676-480B-A19A-278A46E5D530}" presName="Name0" presStyleCnt="0">
        <dgm:presLayoutVars>
          <dgm:chMax val="1"/>
          <dgm:dir/>
          <dgm:animLvl val="ctr"/>
          <dgm:resizeHandles val="exact"/>
        </dgm:presLayoutVars>
      </dgm:prSet>
      <dgm:spPr/>
      <dgm:t>
        <a:bodyPr/>
        <a:lstStyle/>
        <a:p>
          <a:endParaRPr lang="en-US"/>
        </a:p>
      </dgm:t>
    </dgm:pt>
    <dgm:pt modelId="{F330F99C-343A-4BC2-B0FB-0ECD56FFC80D}" type="pres">
      <dgm:prSet presAssocID="{D05194A2-63E5-4E5B-B4BF-E4E1ACB5B1DF}" presName="centerShape" presStyleLbl="node0" presStyleIdx="0" presStyleCnt="1" custAng="0"/>
      <dgm:spPr/>
      <dgm:t>
        <a:bodyPr/>
        <a:lstStyle/>
        <a:p>
          <a:endParaRPr lang="en-US"/>
        </a:p>
      </dgm:t>
    </dgm:pt>
    <dgm:pt modelId="{5F5D7AE8-4CC1-4575-BD35-0F8E2FBFD738}" type="pres">
      <dgm:prSet presAssocID="{1E5C651B-9303-4501-B527-4A394DF3FD5D}" presName="parTrans" presStyleLbl="sibTrans2D1" presStyleIdx="0" presStyleCnt="3" custAng="5400000" custScaleX="114680" custScaleY="112804"/>
      <dgm:spPr>
        <a:prstGeom prst="upDownArrow">
          <a:avLst/>
        </a:prstGeom>
      </dgm:spPr>
      <dgm:t>
        <a:bodyPr/>
        <a:lstStyle/>
        <a:p>
          <a:endParaRPr lang="en-US"/>
        </a:p>
      </dgm:t>
    </dgm:pt>
    <dgm:pt modelId="{AA3514A9-D999-4A4F-BC00-A592E6CE2370}" type="pres">
      <dgm:prSet presAssocID="{1E5C651B-9303-4501-B527-4A394DF3FD5D}" presName="connectorText" presStyleLbl="sibTrans2D1" presStyleIdx="0" presStyleCnt="3"/>
      <dgm:spPr/>
      <dgm:t>
        <a:bodyPr/>
        <a:lstStyle/>
        <a:p>
          <a:endParaRPr lang="en-US"/>
        </a:p>
      </dgm:t>
    </dgm:pt>
    <dgm:pt modelId="{C444BEC9-41B7-457C-8D90-FFA6632C87BB}" type="pres">
      <dgm:prSet presAssocID="{33C63E32-6323-4485-88F2-B55EBD7390DD}" presName="node" presStyleLbl="node1" presStyleIdx="0" presStyleCnt="3" custScaleX="182653">
        <dgm:presLayoutVars>
          <dgm:bulletEnabled val="1"/>
        </dgm:presLayoutVars>
      </dgm:prSet>
      <dgm:spPr/>
      <dgm:t>
        <a:bodyPr/>
        <a:lstStyle/>
        <a:p>
          <a:endParaRPr lang="en-US"/>
        </a:p>
      </dgm:t>
    </dgm:pt>
    <dgm:pt modelId="{D77E61E7-46D7-4F25-9AD8-B3B79EC47EB8}" type="pres">
      <dgm:prSet presAssocID="{DC3EF54E-57C3-4ED1-97EA-98FB9098EB4D}" presName="parTrans" presStyleLbl="sibTrans2D1" presStyleIdx="1" presStyleCnt="3" custScaleX="190055"/>
      <dgm:spPr>
        <a:prstGeom prst="leftRightArrow">
          <a:avLst/>
        </a:prstGeom>
      </dgm:spPr>
      <dgm:t>
        <a:bodyPr/>
        <a:lstStyle/>
        <a:p>
          <a:endParaRPr lang="en-US"/>
        </a:p>
      </dgm:t>
    </dgm:pt>
    <dgm:pt modelId="{64EF3B26-047D-4AC4-864A-3C578900D799}" type="pres">
      <dgm:prSet presAssocID="{DC3EF54E-57C3-4ED1-97EA-98FB9098EB4D}" presName="connectorText" presStyleLbl="sibTrans2D1" presStyleIdx="1" presStyleCnt="3"/>
      <dgm:spPr/>
      <dgm:t>
        <a:bodyPr/>
        <a:lstStyle/>
        <a:p>
          <a:endParaRPr lang="en-US"/>
        </a:p>
      </dgm:t>
    </dgm:pt>
    <dgm:pt modelId="{601A4D40-641A-4EA2-97E9-1D635FEB7A0B}" type="pres">
      <dgm:prSet presAssocID="{48C40B12-01C5-43E3-94F5-174E4C2D9AE6}" presName="node" presStyleLbl="node1" presStyleIdx="1" presStyleCnt="3" custScaleX="165448" custRadScaleRad="128004" custRadScaleInc="-12058">
        <dgm:presLayoutVars>
          <dgm:bulletEnabled val="1"/>
        </dgm:presLayoutVars>
      </dgm:prSet>
      <dgm:spPr/>
      <dgm:t>
        <a:bodyPr/>
        <a:lstStyle/>
        <a:p>
          <a:endParaRPr lang="en-US"/>
        </a:p>
      </dgm:t>
    </dgm:pt>
    <dgm:pt modelId="{B7B98892-B5B7-41CA-BA23-C21F86534EA9}" type="pres">
      <dgm:prSet presAssocID="{67DE2A41-4933-4C02-B5E9-829530DE8274}" presName="parTrans" presStyleLbl="sibTrans2D1" presStyleIdx="2" presStyleCnt="3" custScaleX="185700"/>
      <dgm:spPr>
        <a:prstGeom prst="leftRightArrow">
          <a:avLst/>
        </a:prstGeom>
      </dgm:spPr>
      <dgm:t>
        <a:bodyPr/>
        <a:lstStyle/>
        <a:p>
          <a:endParaRPr lang="en-US"/>
        </a:p>
      </dgm:t>
    </dgm:pt>
    <dgm:pt modelId="{2104077D-6444-46E7-8B5A-7C33C9C4794B}" type="pres">
      <dgm:prSet presAssocID="{67DE2A41-4933-4C02-B5E9-829530DE8274}" presName="connectorText" presStyleLbl="sibTrans2D1" presStyleIdx="2" presStyleCnt="3"/>
      <dgm:spPr/>
      <dgm:t>
        <a:bodyPr/>
        <a:lstStyle/>
        <a:p>
          <a:endParaRPr lang="en-US"/>
        </a:p>
      </dgm:t>
    </dgm:pt>
    <dgm:pt modelId="{3A1A5045-BF33-4B84-BDC4-C142E932686F}" type="pres">
      <dgm:prSet presAssocID="{1BAE6950-3E5D-4CFA-9366-589077DBD27A}" presName="node" presStyleLbl="node1" presStyleIdx="2" presStyleCnt="3" custScaleX="151678" custRadScaleRad="124846" custRadScaleInc="11330">
        <dgm:presLayoutVars>
          <dgm:bulletEnabled val="1"/>
        </dgm:presLayoutVars>
      </dgm:prSet>
      <dgm:spPr/>
      <dgm:t>
        <a:bodyPr/>
        <a:lstStyle/>
        <a:p>
          <a:endParaRPr lang="en-US"/>
        </a:p>
      </dgm:t>
    </dgm:pt>
  </dgm:ptLst>
  <dgm:cxnLst>
    <dgm:cxn modelId="{D266E933-AC43-4F19-BC1E-3C965E6A2397}" srcId="{59619D9A-2676-480B-A19A-278A46E5D530}" destId="{D05194A2-63E5-4E5B-B4BF-E4E1ACB5B1DF}" srcOrd="0" destOrd="0" parTransId="{77F7A8A4-D580-4422-86C5-69F2642A101E}" sibTransId="{E1998021-0EE5-4AC2-ADFB-C17ADCC291D3}"/>
    <dgm:cxn modelId="{DB7FEF03-C917-4CAC-8D20-0E03BBCDE3C8}" srcId="{D05194A2-63E5-4E5B-B4BF-E4E1ACB5B1DF}" destId="{33C63E32-6323-4485-88F2-B55EBD7390DD}" srcOrd="0" destOrd="0" parTransId="{1E5C651B-9303-4501-B527-4A394DF3FD5D}" sibTransId="{B74453D5-A086-44FD-9CA2-7D36C3FC2E36}"/>
    <dgm:cxn modelId="{816251F8-9C0E-497E-A0C9-E3C81508C110}" type="presOf" srcId="{1E5C651B-9303-4501-B527-4A394DF3FD5D}" destId="{5F5D7AE8-4CC1-4575-BD35-0F8E2FBFD738}" srcOrd="0" destOrd="0" presId="urn:microsoft.com/office/officeart/2005/8/layout/radial5"/>
    <dgm:cxn modelId="{9DB33EB2-94E5-4DD8-AD0B-9EFE23C7CD3F}" srcId="{D05194A2-63E5-4E5B-B4BF-E4E1ACB5B1DF}" destId="{1BAE6950-3E5D-4CFA-9366-589077DBD27A}" srcOrd="2" destOrd="0" parTransId="{67DE2A41-4933-4C02-B5E9-829530DE8274}" sibTransId="{E4068000-D0BB-4351-83D5-623242D925E7}"/>
    <dgm:cxn modelId="{F7E05F63-9F8C-44BD-9AB4-608805458F17}" type="presOf" srcId="{D05194A2-63E5-4E5B-B4BF-E4E1ACB5B1DF}" destId="{F330F99C-343A-4BC2-B0FB-0ECD56FFC80D}" srcOrd="0" destOrd="0" presId="urn:microsoft.com/office/officeart/2005/8/layout/radial5"/>
    <dgm:cxn modelId="{D5EEDFA3-0F9B-4D29-9C15-C135487D8EE8}" type="presOf" srcId="{59619D9A-2676-480B-A19A-278A46E5D530}" destId="{C79159C2-0F07-4E14-8C5F-84503F4D3947}" srcOrd="0" destOrd="0" presId="urn:microsoft.com/office/officeart/2005/8/layout/radial5"/>
    <dgm:cxn modelId="{FDD25E43-426C-453D-B2C4-13D46FAF6A97}" type="presOf" srcId="{48C40B12-01C5-43E3-94F5-174E4C2D9AE6}" destId="{601A4D40-641A-4EA2-97E9-1D635FEB7A0B}" srcOrd="0" destOrd="0" presId="urn:microsoft.com/office/officeart/2005/8/layout/radial5"/>
    <dgm:cxn modelId="{614AD07F-7A4E-4259-B897-08273D49BFA1}" type="presOf" srcId="{1BAE6950-3E5D-4CFA-9366-589077DBD27A}" destId="{3A1A5045-BF33-4B84-BDC4-C142E932686F}" srcOrd="0" destOrd="0" presId="urn:microsoft.com/office/officeart/2005/8/layout/radial5"/>
    <dgm:cxn modelId="{583EAE1F-35FF-4DC9-B1C0-F4172756B53D}" type="presOf" srcId="{67DE2A41-4933-4C02-B5E9-829530DE8274}" destId="{B7B98892-B5B7-41CA-BA23-C21F86534EA9}" srcOrd="0" destOrd="0" presId="urn:microsoft.com/office/officeart/2005/8/layout/radial5"/>
    <dgm:cxn modelId="{11764E64-E876-43A4-9574-C317F9841903}" type="presOf" srcId="{DC3EF54E-57C3-4ED1-97EA-98FB9098EB4D}" destId="{D77E61E7-46D7-4F25-9AD8-B3B79EC47EB8}" srcOrd="0" destOrd="0" presId="urn:microsoft.com/office/officeart/2005/8/layout/radial5"/>
    <dgm:cxn modelId="{0EC2793A-96B6-4E4C-95B9-5F52EF3961CD}" type="presOf" srcId="{67DE2A41-4933-4C02-B5E9-829530DE8274}" destId="{2104077D-6444-46E7-8B5A-7C33C9C4794B}" srcOrd="1" destOrd="0" presId="urn:microsoft.com/office/officeart/2005/8/layout/radial5"/>
    <dgm:cxn modelId="{9C1F2E50-BF3F-4284-8452-C7887E3C38BF}" type="presOf" srcId="{DC3EF54E-57C3-4ED1-97EA-98FB9098EB4D}" destId="{64EF3B26-047D-4AC4-864A-3C578900D799}" srcOrd="1" destOrd="0" presId="urn:microsoft.com/office/officeart/2005/8/layout/radial5"/>
    <dgm:cxn modelId="{1D79D0D5-7FE1-4107-B7C3-3DE9FF3C5EFE}" type="presOf" srcId="{1E5C651B-9303-4501-B527-4A394DF3FD5D}" destId="{AA3514A9-D999-4A4F-BC00-A592E6CE2370}" srcOrd="1" destOrd="0" presId="urn:microsoft.com/office/officeart/2005/8/layout/radial5"/>
    <dgm:cxn modelId="{5B42E213-731B-492E-AE70-4D077C82736E}" srcId="{D05194A2-63E5-4E5B-B4BF-E4E1ACB5B1DF}" destId="{48C40B12-01C5-43E3-94F5-174E4C2D9AE6}" srcOrd="1" destOrd="0" parTransId="{DC3EF54E-57C3-4ED1-97EA-98FB9098EB4D}" sibTransId="{5D9C1B1D-DAA3-4D02-8DA6-AF7C323DEC67}"/>
    <dgm:cxn modelId="{8B7CA3FD-9D71-486E-A8DA-D7058076CCC3}" type="presOf" srcId="{33C63E32-6323-4485-88F2-B55EBD7390DD}" destId="{C444BEC9-41B7-457C-8D90-FFA6632C87BB}" srcOrd="0" destOrd="0" presId="urn:microsoft.com/office/officeart/2005/8/layout/radial5"/>
    <dgm:cxn modelId="{756F13D4-ABAE-4D0F-85BB-761C3E1F2010}" type="presParOf" srcId="{C79159C2-0F07-4E14-8C5F-84503F4D3947}" destId="{F330F99C-343A-4BC2-B0FB-0ECD56FFC80D}" srcOrd="0" destOrd="0" presId="urn:microsoft.com/office/officeart/2005/8/layout/radial5"/>
    <dgm:cxn modelId="{5DC93D4B-3D31-4F24-A2DC-446915CAE1F7}" type="presParOf" srcId="{C79159C2-0F07-4E14-8C5F-84503F4D3947}" destId="{5F5D7AE8-4CC1-4575-BD35-0F8E2FBFD738}" srcOrd="1" destOrd="0" presId="urn:microsoft.com/office/officeart/2005/8/layout/radial5"/>
    <dgm:cxn modelId="{B8BA66FE-B774-43F2-B3EC-C674FE2B15F5}" type="presParOf" srcId="{5F5D7AE8-4CC1-4575-BD35-0F8E2FBFD738}" destId="{AA3514A9-D999-4A4F-BC00-A592E6CE2370}" srcOrd="0" destOrd="0" presId="urn:microsoft.com/office/officeart/2005/8/layout/radial5"/>
    <dgm:cxn modelId="{F57CEC98-B003-486A-975A-8DB97FA0B614}" type="presParOf" srcId="{C79159C2-0F07-4E14-8C5F-84503F4D3947}" destId="{C444BEC9-41B7-457C-8D90-FFA6632C87BB}" srcOrd="2" destOrd="0" presId="urn:microsoft.com/office/officeart/2005/8/layout/radial5"/>
    <dgm:cxn modelId="{3C23B98A-CED1-4BCE-998B-5293FD612DAC}" type="presParOf" srcId="{C79159C2-0F07-4E14-8C5F-84503F4D3947}" destId="{D77E61E7-46D7-4F25-9AD8-B3B79EC47EB8}" srcOrd="3" destOrd="0" presId="urn:microsoft.com/office/officeart/2005/8/layout/radial5"/>
    <dgm:cxn modelId="{69E91C3D-2DEE-4EEE-B431-72F9D2E673E4}" type="presParOf" srcId="{D77E61E7-46D7-4F25-9AD8-B3B79EC47EB8}" destId="{64EF3B26-047D-4AC4-864A-3C578900D799}" srcOrd="0" destOrd="0" presId="urn:microsoft.com/office/officeart/2005/8/layout/radial5"/>
    <dgm:cxn modelId="{DC3BE06B-6825-4B54-BA74-8B9A8562A1A3}" type="presParOf" srcId="{C79159C2-0F07-4E14-8C5F-84503F4D3947}" destId="{601A4D40-641A-4EA2-97E9-1D635FEB7A0B}" srcOrd="4" destOrd="0" presId="urn:microsoft.com/office/officeart/2005/8/layout/radial5"/>
    <dgm:cxn modelId="{7D3F7F01-9DF9-40EF-989C-0D49BC48A28C}" type="presParOf" srcId="{C79159C2-0F07-4E14-8C5F-84503F4D3947}" destId="{B7B98892-B5B7-41CA-BA23-C21F86534EA9}" srcOrd="5" destOrd="0" presId="urn:microsoft.com/office/officeart/2005/8/layout/radial5"/>
    <dgm:cxn modelId="{6893C28E-8981-4A93-B8C3-0E9939910B76}" type="presParOf" srcId="{B7B98892-B5B7-41CA-BA23-C21F86534EA9}" destId="{2104077D-6444-46E7-8B5A-7C33C9C4794B}" srcOrd="0" destOrd="0" presId="urn:microsoft.com/office/officeart/2005/8/layout/radial5"/>
    <dgm:cxn modelId="{A2360FD7-A298-475F-997F-7042DA9C0465}" type="presParOf" srcId="{C79159C2-0F07-4E14-8C5F-84503F4D3947}" destId="{3A1A5045-BF33-4B84-BDC4-C142E932686F}" srcOrd="6" destOrd="0" presId="urn:microsoft.com/office/officeart/2005/8/layout/radial5"/>
  </dgm:cxnLst>
  <dgm:bg/>
  <dgm:whole/>
  <dgm:extLst>
    <a:ext uri="{C62137D5-CB1D-491B-B009-E17868A290BF}">
      <dgm14:recolorImg xmlns="" xmlns:dgm14="http://schemas.microsoft.com/office/drawing/2010/diagram" val="1"/>
    </a:ex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fld id="{36E8E665-5106-4490-B282-C93E1AB690F2}" type="datetimeFigureOut">
              <a:rPr lang="en-US" smtClean="0"/>
              <a:pPr/>
              <a:t>5/17/2018</a:t>
            </a:fld>
            <a:endParaRPr lang="en-US"/>
          </a:p>
        </p:txBody>
      </p:sp>
      <p:sp>
        <p:nvSpPr>
          <p:cNvPr id="4" name="Footer Placeholder 3"/>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A2DA8EE3-FC3A-4767-961A-E3906FCAE930}" type="slidenum">
              <a:rPr lang="en-US" smtClean="0"/>
              <a:pPr/>
              <a:t>‹#›</a:t>
            </a:fld>
            <a:endParaRPr lang="en-US"/>
          </a:p>
        </p:txBody>
      </p:sp>
    </p:spTree>
    <p:extLst>
      <p:ext uri="{BB962C8B-B14F-4D97-AF65-F5344CB8AC3E}">
        <p14:creationId xmlns="" xmlns:p14="http://schemas.microsoft.com/office/powerpoint/2010/main" val="81135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C6CB75BE-CF8A-4193-A872-467FA5211899}" type="datetimeFigureOut">
              <a:rPr lang="en-US" smtClean="0"/>
              <a:pPr/>
              <a:t>5/17/2018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9AAB80E7-5222-4A21-8162-57032A122210}" type="slidenum">
              <a:rPr lang="en-US" smtClean="0"/>
              <a:pPr/>
              <a:t>‹#›</a:t>
            </a:fld>
            <a:endParaRPr lang="en-US"/>
          </a:p>
        </p:txBody>
      </p:sp>
    </p:spTree>
    <p:extLst>
      <p:ext uri="{BB962C8B-B14F-4D97-AF65-F5344CB8AC3E}">
        <p14:creationId xmlns="" xmlns:p14="http://schemas.microsoft.com/office/powerpoint/2010/main" val="3450788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731520" y="4560570"/>
            <a:ext cx="5852160" cy="4320540"/>
          </a:xfrm>
          <a:prstGeom prst="rect">
            <a:avLst/>
          </a:prstGeom>
          <a:noFill/>
          <a:ln>
            <a:noFill/>
          </a:ln>
        </p:spPr>
        <p:txBody>
          <a:bodyPr lIns="96637" tIns="96637" rIns="96637" bIns="96637" anchor="ctr" anchorCtr="0">
            <a:noAutofit/>
          </a:bodyPr>
          <a:lstStyle/>
          <a:p>
            <a:endParaRPr dirty="0"/>
          </a:p>
        </p:txBody>
      </p:sp>
      <p:sp>
        <p:nvSpPr>
          <p:cNvPr id="157" name="Shape 157"/>
          <p:cNvSpPr>
            <a:spLocks noGrp="1" noRot="1" noChangeAspect="1"/>
          </p:cNvSpPr>
          <p:nvPr>
            <p:ph type="sldImg" idx="2"/>
          </p:nvPr>
        </p:nvSpPr>
        <p:spPr>
          <a:xfrm>
            <a:off x="457200" y="719138"/>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57715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1633339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1241377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763466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smtClean="0"/>
              <a:t>Changed “</a:t>
            </a:r>
            <a:r>
              <a:rPr lang="en-US" dirty="0" smtClean="0">
                <a:solidFill>
                  <a:srgbClr val="008080"/>
                </a:solidFill>
              </a:rPr>
              <a:t>However, to this analysis executable in practice, some limitations must be imposed.” </a:t>
            </a:r>
          </a:p>
          <a:p>
            <a:pPr defTabSz="966289">
              <a:defRPr/>
            </a:pPr>
            <a:r>
              <a:rPr lang="en-US" dirty="0" smtClean="0">
                <a:solidFill>
                  <a:srgbClr val="008080"/>
                </a:solidFill>
              </a:rPr>
              <a:t>To</a:t>
            </a:r>
          </a:p>
          <a:p>
            <a:pPr defTabSz="966289">
              <a:defRPr/>
            </a:pPr>
            <a:r>
              <a:rPr lang="en-US" dirty="0" smtClean="0">
                <a:solidFill>
                  <a:srgbClr val="008080"/>
                </a:solidFill>
              </a:rPr>
              <a:t>However, for this analysis to be executable in practice, some limitations must be imposed.</a:t>
            </a:r>
            <a:endParaRPr lang="en-US" dirty="0"/>
          </a:p>
        </p:txBody>
      </p:sp>
    </p:spTree>
    <p:extLst>
      <p:ext uri="{BB962C8B-B14F-4D97-AF65-F5344CB8AC3E}">
        <p14:creationId xmlns="" xmlns:p14="http://schemas.microsoft.com/office/powerpoint/2010/main" val="3624622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4072287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272">
              <a:defRPr/>
            </a:pPr>
            <a:endParaRPr lang="en-US" dirty="0"/>
          </a:p>
        </p:txBody>
      </p:sp>
    </p:spTree>
    <p:extLst>
      <p:ext uri="{BB962C8B-B14F-4D97-AF65-F5344CB8AC3E}">
        <p14:creationId xmlns="" xmlns:p14="http://schemas.microsoft.com/office/powerpoint/2010/main" val="4224640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926073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521576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8722781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47793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898858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82836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3354951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9920114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933211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6428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0501269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smtClean="0">
                <a:solidFill>
                  <a:srgbClr val="008080"/>
                </a:solidFill>
              </a:rPr>
              <a:t>Changed 15. Appendix 1 and 2 (Word Document)</a:t>
            </a:r>
          </a:p>
          <a:p>
            <a:pPr defTabSz="966289">
              <a:defRPr/>
            </a:pPr>
            <a:r>
              <a:rPr lang="en-US" dirty="0" smtClean="0">
                <a:solidFill>
                  <a:srgbClr val="008080"/>
                </a:solidFill>
              </a:rPr>
              <a:t>To</a:t>
            </a:r>
          </a:p>
          <a:p>
            <a:pPr defTabSz="966289">
              <a:defRPr/>
            </a:pPr>
            <a:r>
              <a:rPr lang="en-US" dirty="0" smtClean="0">
                <a:solidFill>
                  <a:srgbClr val="008080"/>
                </a:solidFill>
              </a:rPr>
              <a:t>15. Appendix 1 and 2 (.rtf Word Document)</a:t>
            </a:r>
          </a:p>
          <a:p>
            <a:pPr defTabSz="966289">
              <a:defRPr/>
            </a:pPr>
            <a:endParaRPr lang="en-US" dirty="0" smtClean="0">
              <a:solidFill>
                <a:srgbClr val="008080"/>
              </a:solidFill>
            </a:endParaRPr>
          </a:p>
          <a:p>
            <a:pPr defTabSz="966289">
              <a:defRPr/>
            </a:pPr>
            <a:endParaRPr lang="en-US" b="0" dirty="0"/>
          </a:p>
        </p:txBody>
      </p:sp>
    </p:spTree>
    <p:extLst>
      <p:ext uri="{BB962C8B-B14F-4D97-AF65-F5344CB8AC3E}">
        <p14:creationId xmlns="" xmlns:p14="http://schemas.microsoft.com/office/powerpoint/2010/main" val="35655995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smtClean="0"/>
              <a:t>Changed</a:t>
            </a:r>
            <a:r>
              <a:rPr lang="en-US" baseline="0" dirty="0" smtClean="0"/>
              <a:t> “</a:t>
            </a:r>
            <a:r>
              <a:rPr lang="en-US" dirty="0" smtClean="0">
                <a:solidFill>
                  <a:srgbClr val="008080"/>
                </a:solidFill>
              </a:rPr>
              <a:t>but </a:t>
            </a:r>
            <a:r>
              <a:rPr lang="en-US" b="1" dirty="0" smtClean="0">
                <a:solidFill>
                  <a:srgbClr val="008080"/>
                </a:solidFill>
              </a:rPr>
              <a:t>only</a:t>
            </a:r>
            <a:r>
              <a:rPr lang="en-US" dirty="0" smtClean="0">
                <a:solidFill>
                  <a:srgbClr val="008080"/>
                </a:solidFill>
              </a:rPr>
              <a:t> as it relates to non-small business (businesses with more than 50 employees).”</a:t>
            </a:r>
          </a:p>
          <a:p>
            <a:pPr defTabSz="966289">
              <a:defRPr/>
            </a:pPr>
            <a:r>
              <a:rPr lang="en-US" dirty="0" smtClean="0">
                <a:solidFill>
                  <a:srgbClr val="008080"/>
                </a:solidFill>
              </a:rPr>
              <a:t>To</a:t>
            </a:r>
          </a:p>
          <a:p>
            <a:pPr defTabSz="966289">
              <a:defRPr/>
            </a:pPr>
            <a:r>
              <a:rPr lang="en-US" dirty="0" smtClean="0">
                <a:solidFill>
                  <a:srgbClr val="008080"/>
                </a:solidFill>
              </a:rPr>
              <a:t>“but </a:t>
            </a:r>
            <a:r>
              <a:rPr lang="en-US" b="1" dirty="0" smtClean="0">
                <a:solidFill>
                  <a:srgbClr val="008080"/>
                </a:solidFill>
              </a:rPr>
              <a:t>only</a:t>
            </a:r>
            <a:r>
              <a:rPr lang="en-US" dirty="0" smtClean="0">
                <a:solidFill>
                  <a:srgbClr val="008080"/>
                </a:solidFill>
              </a:rPr>
              <a:t> as it relates to non-small business (businesses with 50 or more employees).”</a:t>
            </a:r>
            <a:endParaRPr lang="en-US" dirty="0"/>
          </a:p>
        </p:txBody>
      </p:sp>
    </p:spTree>
    <p:extLst>
      <p:ext uri="{BB962C8B-B14F-4D97-AF65-F5344CB8AC3E}">
        <p14:creationId xmlns="" xmlns:p14="http://schemas.microsoft.com/office/powerpoint/2010/main" val="10605042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18346873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588883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8115453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7492070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7493486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2941289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6328671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1890094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6922351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1485629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1226554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7938019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smtClean="0"/>
              <a:t>Italicized</a:t>
            </a:r>
            <a:r>
              <a:rPr lang="en-US" baseline="0" dirty="0" smtClean="0"/>
              <a:t> and underlined “direct fiscal benefit”</a:t>
            </a:r>
            <a:endParaRPr lang="en-US" dirty="0"/>
          </a:p>
        </p:txBody>
      </p:sp>
    </p:spTree>
    <p:extLst>
      <p:ext uri="{BB962C8B-B14F-4D97-AF65-F5344CB8AC3E}">
        <p14:creationId xmlns="" xmlns:p14="http://schemas.microsoft.com/office/powerpoint/2010/main" val="1071275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1677618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6913483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4921191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42229624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smtClean="0"/>
              <a:t>Italicized and underlined “indirect fiscal costs”</a:t>
            </a:r>
            <a:endParaRPr lang="en-US" dirty="0"/>
          </a:p>
        </p:txBody>
      </p:sp>
    </p:spTree>
    <p:extLst>
      <p:ext uri="{BB962C8B-B14F-4D97-AF65-F5344CB8AC3E}">
        <p14:creationId xmlns="" xmlns:p14="http://schemas.microsoft.com/office/powerpoint/2010/main" val="3133416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smtClean="0"/>
              <a:t>Italicized and underlined “indirect fiscal benefits”</a:t>
            </a:r>
            <a:endParaRPr lang="en-US" dirty="0"/>
          </a:p>
        </p:txBody>
      </p:sp>
    </p:spTree>
    <p:extLst>
      <p:ext uri="{BB962C8B-B14F-4D97-AF65-F5344CB8AC3E}">
        <p14:creationId xmlns="" xmlns:p14="http://schemas.microsoft.com/office/powerpoint/2010/main" val="8887735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5174882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15039929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19074826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14786185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875131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36787109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2140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59492758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smtClean="0"/>
              <a:t>Italicized</a:t>
            </a:r>
            <a:r>
              <a:rPr lang="en-US" baseline="0" dirty="0" smtClean="0"/>
              <a:t> and underlined “fiscal and non-fiscal impacts” and “direct and indirect impacts”</a:t>
            </a:r>
            <a:endParaRPr lang="en-US" dirty="0"/>
          </a:p>
        </p:txBody>
      </p:sp>
    </p:spTree>
    <p:extLst>
      <p:ext uri="{BB962C8B-B14F-4D97-AF65-F5344CB8AC3E}">
        <p14:creationId xmlns="" xmlns:p14="http://schemas.microsoft.com/office/powerpoint/2010/main" val="196100731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smtClean="0"/>
              <a:t>Underlined “direct non-fiscal benefit” and “indirect non-fiscal benefit”</a:t>
            </a:r>
            <a:endParaRPr lang="en-US" dirty="0"/>
          </a:p>
        </p:txBody>
      </p:sp>
    </p:spTree>
    <p:extLst>
      <p:ext uri="{BB962C8B-B14F-4D97-AF65-F5344CB8AC3E}">
        <p14:creationId xmlns="" xmlns:p14="http://schemas.microsoft.com/office/powerpoint/2010/main" val="14476039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smtClean="0"/>
              <a:t>Underlined “indirect fiscal benefit”</a:t>
            </a:r>
            <a:endParaRPr lang="en-US" dirty="0"/>
          </a:p>
        </p:txBody>
      </p:sp>
    </p:spTree>
    <p:extLst>
      <p:ext uri="{BB962C8B-B14F-4D97-AF65-F5344CB8AC3E}">
        <p14:creationId xmlns="" xmlns:p14="http://schemas.microsoft.com/office/powerpoint/2010/main" val="317509495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smtClean="0"/>
              <a:t>Underlined “indirect fiscal cost”</a:t>
            </a:r>
            <a:endParaRPr lang="en-US" dirty="0"/>
          </a:p>
        </p:txBody>
      </p:sp>
    </p:spTree>
    <p:extLst>
      <p:ext uri="{BB962C8B-B14F-4D97-AF65-F5344CB8AC3E}">
        <p14:creationId xmlns="" xmlns:p14="http://schemas.microsoft.com/office/powerpoint/2010/main" val="32277721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95219499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7084404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16132069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602258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14872082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09941043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172096491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02347528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351611704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177986258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08120440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81281296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168509921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22970662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899101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smtClean="0"/>
              <a:t>Underlined the six</a:t>
            </a:r>
            <a:r>
              <a:rPr lang="en-US" baseline="0" dirty="0" smtClean="0"/>
              <a:t> terms so it’s more apparent what they are when reading the second </a:t>
            </a:r>
            <a:r>
              <a:rPr lang="en-US" baseline="0" dirty="0" err="1" smtClean="0"/>
              <a:t>bulletpoint</a:t>
            </a:r>
            <a:endParaRPr lang="en-US" dirty="0"/>
          </a:p>
        </p:txBody>
      </p:sp>
    </p:spTree>
    <p:extLst>
      <p:ext uri="{BB962C8B-B14F-4D97-AF65-F5344CB8AC3E}">
        <p14:creationId xmlns="" xmlns:p14="http://schemas.microsoft.com/office/powerpoint/2010/main" val="1459480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525554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 xmlns:p14="http://schemas.microsoft.com/office/powerpoint/2010/main" val="2461334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4EAC57-B9DB-4D5A-A8C7-F36198042E96}" type="datetime1">
              <a:rPr lang="en-US" smtClean="0">
                <a:solidFill>
                  <a:prstClr val="black">
                    <a:tint val="75000"/>
                  </a:prstClr>
                </a:solidFill>
              </a:rPr>
              <a:pPr/>
              <a:t>5/17/2018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21704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D566D-7979-40F4-9666-E94CF616002F}" type="datetime1">
              <a:rPr lang="en-US" smtClean="0">
                <a:solidFill>
                  <a:prstClr val="black">
                    <a:tint val="75000"/>
                  </a:prstClr>
                </a:solidFill>
              </a:rPr>
              <a:pPr/>
              <a:t>5/17/2018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105895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42D632-4F63-43F4-905E-320ED84CDA39}" type="datetime1">
              <a:rPr lang="en-US" smtClean="0">
                <a:solidFill>
                  <a:prstClr val="black">
                    <a:tint val="75000"/>
                  </a:prstClr>
                </a:solidFill>
              </a:rPr>
              <a:pPr/>
              <a:t>5/17/2018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4241313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b="0" i="0" u="none" strike="noStrike" cap="none">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A96914A3-C553-44D1-90E1-77171F0D4D59}" type="datetime1">
              <a:rPr lang="en-US" smtClean="0"/>
              <a:pPr/>
              <a:t>5/17/2018</a:t>
            </a:fld>
            <a:endParaRPr dirty="0"/>
          </a:p>
        </p:txBody>
      </p:sp>
      <p:sp>
        <p:nvSpPr>
          <p:cNvPr id="13" name="Shape 13"/>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b="0" i="0" u="none" strike="noStrike" cap="none">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14" name="Shape 14"/>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 xmlns:p14="http://schemas.microsoft.com/office/powerpoint/2010/main" val="2714940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914400" y="2130425"/>
            <a:ext cx="10363200" cy="1470024"/>
          </a:xfrm>
          <a:prstGeom prst="rect">
            <a:avLst/>
          </a:prstGeom>
          <a:noFill/>
          <a:ln>
            <a:noFill/>
          </a:ln>
        </p:spPr>
        <p:txBody>
          <a:bodyPr lIns="91404" tIns="91404" rIns="91404" bIns="91404" anchor="ctr" anchorCtr="0"/>
          <a:lstStyle>
            <a:lvl1pPr marL="0" marR="0" lvl="0" indent="0" algn="ctr" rtl="0">
              <a:spcBef>
                <a:spcPts val="0"/>
              </a:spcBef>
              <a:buClr>
                <a:schemeClr val="dk1"/>
              </a:buClr>
              <a:buFont typeface="Calibri"/>
              <a:buNone/>
              <a:defRPr sz="5900" b="0"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23" name="Shape 23"/>
          <p:cNvSpPr txBox="1">
            <a:spLocks noGrp="1"/>
          </p:cNvSpPr>
          <p:nvPr>
            <p:ph type="subTitle" idx="1"/>
          </p:nvPr>
        </p:nvSpPr>
        <p:spPr>
          <a:xfrm>
            <a:off x="1828808" y="3886200"/>
            <a:ext cx="8534399" cy="1752600"/>
          </a:xfrm>
          <a:prstGeom prst="rect">
            <a:avLst/>
          </a:prstGeom>
          <a:noFill/>
          <a:ln>
            <a:noFill/>
          </a:ln>
        </p:spPr>
        <p:txBody>
          <a:bodyPr lIns="91404" tIns="91404" rIns="91404" bIns="91404" anchor="t" anchorCtr="0"/>
          <a:lstStyle>
            <a:lvl1pPr marL="0" marR="0" lvl="0" indent="0" algn="ctr" rtl="0">
              <a:spcBef>
                <a:spcPts val="853"/>
              </a:spcBef>
              <a:buClr>
                <a:srgbClr val="888888"/>
              </a:buClr>
              <a:buFont typeface="Arial"/>
              <a:buNone/>
              <a:defRPr sz="4300" b="0" i="0" u="none" strike="noStrike" cap="none">
                <a:solidFill>
                  <a:srgbClr val="888888"/>
                </a:solidFill>
                <a:latin typeface="Calibri"/>
                <a:ea typeface="Calibri"/>
                <a:cs typeface="Calibri"/>
                <a:sym typeface="Calibri"/>
              </a:defRPr>
            </a:lvl1pPr>
            <a:lvl2pPr marL="609427" marR="0" lvl="1" indent="-12684" algn="ctr" rtl="0">
              <a:spcBef>
                <a:spcPts val="747"/>
              </a:spcBef>
              <a:buClr>
                <a:srgbClr val="888888"/>
              </a:buClr>
              <a:buFont typeface="Arial"/>
              <a:buNone/>
              <a:defRPr sz="3700" b="0" i="0" u="none" strike="noStrike" cap="none">
                <a:solidFill>
                  <a:srgbClr val="888888"/>
                </a:solidFill>
                <a:latin typeface="Calibri"/>
                <a:ea typeface="Calibri"/>
                <a:cs typeface="Calibri"/>
                <a:sym typeface="Calibri"/>
              </a:defRPr>
            </a:lvl2pPr>
            <a:lvl3pPr marL="1218870" marR="0" lvl="2" indent="-12669"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3pPr>
            <a:lvl4pPr marL="1828301" marR="0" lvl="3" indent="-12654"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4pPr>
            <a:lvl5pPr marL="2437738" marR="0" lvl="4" indent="-12638"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5pPr>
            <a:lvl6pPr marL="3047164" marR="0" lvl="5" indent="-12624"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6pPr>
            <a:lvl7pPr marL="3656591" marR="0" lvl="6" indent="-12608"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7pPr>
            <a:lvl8pPr marL="4266027" marR="0" lvl="7" indent="-12593"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8pPr>
            <a:lvl9pPr marL="4875459" marR="0" lvl="8" indent="-12577"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F12BBB1D-3009-4B66-B4AF-B27E8A25520D}" type="datetime1">
              <a:rPr lang="en-US" smtClean="0"/>
              <a:pPr/>
              <a:t>5/17/2018</a:t>
            </a:fld>
            <a:endParaRPr dirty="0"/>
          </a:p>
        </p:txBody>
      </p:sp>
      <p:sp>
        <p:nvSpPr>
          <p:cNvPr id="25" name="Shape 25"/>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26" name="Shape 26"/>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 xmlns:p14="http://schemas.microsoft.com/office/powerpoint/2010/main" val="1639721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963083" y="4406901"/>
            <a:ext cx="10363200" cy="1362075"/>
          </a:xfrm>
          <a:prstGeom prst="rect">
            <a:avLst/>
          </a:prstGeom>
          <a:noFill/>
          <a:ln>
            <a:noFill/>
          </a:ln>
        </p:spPr>
        <p:txBody>
          <a:bodyPr lIns="91404" tIns="91404" rIns="91404" bIns="91404" anchor="t" anchorCtr="0"/>
          <a:lstStyle>
            <a:lvl1pPr marL="0" marR="0" lvl="0" indent="0" algn="l" rtl="0">
              <a:spcBef>
                <a:spcPts val="0"/>
              </a:spcBef>
              <a:buClr>
                <a:schemeClr val="dk1"/>
              </a:buClr>
              <a:buFont typeface="Calibri"/>
              <a:buNone/>
              <a:defRPr sz="5300" b="1"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29" name="Shape 29"/>
          <p:cNvSpPr txBox="1">
            <a:spLocks noGrp="1"/>
          </p:cNvSpPr>
          <p:nvPr>
            <p:ph type="body" idx="1"/>
          </p:nvPr>
        </p:nvSpPr>
        <p:spPr>
          <a:xfrm>
            <a:off x="963083" y="2906713"/>
            <a:ext cx="10363200" cy="1500187"/>
          </a:xfrm>
          <a:prstGeom prst="rect">
            <a:avLst/>
          </a:prstGeom>
          <a:noFill/>
          <a:ln>
            <a:noFill/>
          </a:ln>
        </p:spPr>
        <p:txBody>
          <a:bodyPr lIns="91404" tIns="91404" rIns="91404" bIns="91404" anchor="b" anchorCtr="0"/>
          <a:lstStyle>
            <a:lvl1pPr marL="0" marR="0" lvl="0" indent="0" algn="l"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1pPr>
            <a:lvl2pPr marL="609427" marR="0" lvl="1" indent="-12684" algn="l"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2pPr>
            <a:lvl3pPr marL="1218870" marR="0" lvl="2" indent="-12669" algn="l" rtl="0">
              <a:spcBef>
                <a:spcPts val="427"/>
              </a:spcBef>
              <a:buClr>
                <a:srgbClr val="888888"/>
              </a:buClr>
              <a:buFont typeface="Arial"/>
              <a:buNone/>
              <a:defRPr sz="2100" b="0" i="0" u="none" strike="noStrike" cap="none">
                <a:solidFill>
                  <a:srgbClr val="888888"/>
                </a:solidFill>
                <a:latin typeface="Calibri"/>
                <a:ea typeface="Calibri"/>
                <a:cs typeface="Calibri"/>
                <a:sym typeface="Calibri"/>
              </a:defRPr>
            </a:lvl3pPr>
            <a:lvl4pPr marL="1828301" marR="0" lvl="3" indent="-12654"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4pPr>
            <a:lvl5pPr marL="2437738" marR="0" lvl="4" indent="-12638"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5pPr>
            <a:lvl6pPr marL="3047164" marR="0" lvl="5" indent="-12624"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6pPr>
            <a:lvl7pPr marL="3656591" marR="0" lvl="6" indent="-12608"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7pPr>
            <a:lvl8pPr marL="4266027" marR="0" lvl="7" indent="-12593"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8pPr>
            <a:lvl9pPr marL="4875459" marR="0" lvl="8" indent="-12577"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10D76F5B-BDC0-4C45-B93A-8B5D8C28EF80}" type="datetime1">
              <a:rPr lang="en-US" smtClean="0"/>
              <a:pPr/>
              <a:t>5/17/2018</a:t>
            </a:fld>
            <a:endParaRPr dirty="0"/>
          </a:p>
        </p:txBody>
      </p:sp>
      <p:sp>
        <p:nvSpPr>
          <p:cNvPr id="31" name="Shape 31"/>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32" name="Shape 32"/>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 xmlns:p14="http://schemas.microsoft.com/office/powerpoint/2010/main" val="3198419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09608" y="274637"/>
            <a:ext cx="10972799" cy="1143000"/>
          </a:xfrm>
          <a:prstGeom prst="rect">
            <a:avLst/>
          </a:prstGeom>
          <a:noFill/>
          <a:ln>
            <a:noFill/>
          </a:ln>
        </p:spPr>
        <p:txBody>
          <a:bodyPr lIns="91404" tIns="91404" rIns="91404" bIns="91404" anchor="ctr" anchorCtr="0"/>
          <a:lstStyle>
            <a:lvl1pPr marL="0" marR="0" lvl="0" indent="0" algn="ctr" rtl="0">
              <a:spcBef>
                <a:spcPts val="0"/>
              </a:spcBef>
              <a:buClr>
                <a:schemeClr val="dk1"/>
              </a:buClr>
              <a:buFont typeface="Calibri"/>
              <a:buNone/>
              <a:defRPr sz="5900" b="0"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51" name="Shape 51"/>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A497EBF9-1D74-475D-94FB-C129C50D3DDF}" type="datetime1">
              <a:rPr lang="en-US" smtClean="0"/>
              <a:pPr/>
              <a:t>5/17/2018</a:t>
            </a:fld>
            <a:endParaRPr dirty="0"/>
          </a:p>
        </p:txBody>
      </p:sp>
      <p:sp>
        <p:nvSpPr>
          <p:cNvPr id="52" name="Shape 52"/>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53" name="Shape 53"/>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 xmlns:p14="http://schemas.microsoft.com/office/powerpoint/2010/main" val="4123250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609603" y="273049"/>
            <a:ext cx="4011084" cy="1162051"/>
          </a:xfrm>
          <a:prstGeom prst="rect">
            <a:avLst/>
          </a:prstGeom>
          <a:noFill/>
          <a:ln>
            <a:noFill/>
          </a:ln>
        </p:spPr>
        <p:txBody>
          <a:bodyPr lIns="91404" tIns="91404" rIns="91404" bIns="91404" anchor="b" anchorCtr="0"/>
          <a:lstStyle>
            <a:lvl1pPr marL="0" marR="0" lvl="0" indent="0" algn="l" rtl="0">
              <a:spcBef>
                <a:spcPts val="0"/>
              </a:spcBef>
              <a:buClr>
                <a:schemeClr val="dk1"/>
              </a:buClr>
              <a:buFont typeface="Calibri"/>
              <a:buNone/>
              <a:defRPr sz="2700" b="1"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56" name="Shape 56"/>
          <p:cNvSpPr txBox="1">
            <a:spLocks noGrp="1"/>
          </p:cNvSpPr>
          <p:nvPr>
            <p:ph type="body" idx="1"/>
          </p:nvPr>
        </p:nvSpPr>
        <p:spPr>
          <a:xfrm>
            <a:off x="4766733" y="273052"/>
            <a:ext cx="6815667" cy="5853112"/>
          </a:xfrm>
          <a:prstGeom prst="rect">
            <a:avLst/>
          </a:prstGeom>
          <a:noFill/>
          <a:ln>
            <a:noFill/>
          </a:ln>
        </p:spPr>
        <p:txBody>
          <a:bodyPr lIns="91404" tIns="91404" rIns="91404" bIns="91404" anchor="t" anchorCtr="0"/>
          <a:lstStyle>
            <a:lvl1pPr marL="457071" marR="0" lvl="0" indent="-186194" algn="l" rtl="0">
              <a:spcBef>
                <a:spcPts val="853"/>
              </a:spcBef>
              <a:buClr>
                <a:schemeClr val="dk1"/>
              </a:buClr>
              <a:buSzPct val="99232"/>
              <a:buFont typeface="Arial"/>
              <a:buChar char="•"/>
              <a:defRPr sz="4300" b="0" i="0" u="none" strike="noStrike" cap="none">
                <a:solidFill>
                  <a:schemeClr val="dk1"/>
                </a:solidFill>
                <a:latin typeface="Calibri"/>
                <a:ea typeface="Calibri"/>
                <a:cs typeface="Calibri"/>
                <a:sym typeface="Calibri"/>
              </a:defRPr>
            </a:lvl1pPr>
            <a:lvl2pPr marL="990334" marR="0" lvl="1" indent="-156589" algn="l" rtl="0">
              <a:spcBef>
                <a:spcPts val="747"/>
              </a:spcBef>
              <a:buClr>
                <a:schemeClr val="dk1"/>
              </a:buClr>
              <a:buSzPct val="100891"/>
              <a:buFont typeface="Arial"/>
              <a:buChar char="–"/>
              <a:defRPr sz="3700" b="0" i="0" u="none" strike="noStrike" cap="none">
                <a:solidFill>
                  <a:schemeClr val="dk1"/>
                </a:solidFill>
                <a:latin typeface="Calibri"/>
                <a:ea typeface="Calibri"/>
                <a:cs typeface="Calibri"/>
                <a:sym typeface="Calibri"/>
              </a:defRPr>
            </a:lvl2pPr>
            <a:lvl3pPr marL="1523583" marR="0" lvl="2" indent="-114236"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3pPr>
            <a:lvl4pPr marL="2133013" marR="0" lvl="3" indent="-148052"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4pPr>
            <a:lvl5pPr marL="2742450" marR="0" lvl="4" indent="-148036"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5pPr>
            <a:lvl6pPr marL="3351876" marR="0" lvl="5" indent="-148023"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6pPr>
            <a:lvl7pPr marL="3961314" marR="0" lvl="6" indent="-148007"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7pPr>
            <a:lvl8pPr marL="4570746" marR="0" lvl="7" indent="-147991"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8pPr>
            <a:lvl9pPr marL="5180177" marR="0" lvl="8" indent="-147975"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609603" y="1435104"/>
            <a:ext cx="4011084" cy="4691063"/>
          </a:xfrm>
          <a:prstGeom prst="rect">
            <a:avLst/>
          </a:prstGeom>
          <a:noFill/>
          <a:ln>
            <a:noFill/>
          </a:ln>
        </p:spPr>
        <p:txBody>
          <a:bodyPr lIns="91404" tIns="91404" rIns="91404" bIns="91404" anchor="t" anchorCtr="0"/>
          <a:lstStyle>
            <a:lvl1pPr marL="0" marR="0" lvl="0" indent="0" algn="l" rtl="0">
              <a:spcBef>
                <a:spcPts val="373"/>
              </a:spcBef>
              <a:buClr>
                <a:schemeClr val="dk1"/>
              </a:buClr>
              <a:buFont typeface="Arial"/>
              <a:buNone/>
              <a:defRPr sz="1900" b="0" i="0" u="none" strike="noStrike" cap="none">
                <a:solidFill>
                  <a:schemeClr val="dk1"/>
                </a:solidFill>
                <a:latin typeface="Calibri"/>
                <a:ea typeface="Calibri"/>
                <a:cs typeface="Calibri"/>
                <a:sym typeface="Calibri"/>
              </a:defRPr>
            </a:lvl1pPr>
            <a:lvl2pPr marL="609427" marR="0" lvl="1" indent="-12684" algn="l" rtl="0">
              <a:spcBef>
                <a:spcPts val="320"/>
              </a:spcBef>
              <a:buClr>
                <a:schemeClr val="dk1"/>
              </a:buClr>
              <a:buFont typeface="Arial"/>
              <a:buNone/>
              <a:defRPr sz="1600" b="0" i="0" u="none" strike="noStrike" cap="none">
                <a:solidFill>
                  <a:schemeClr val="dk1"/>
                </a:solidFill>
                <a:latin typeface="Calibri"/>
                <a:ea typeface="Calibri"/>
                <a:cs typeface="Calibri"/>
                <a:sym typeface="Calibri"/>
              </a:defRPr>
            </a:lvl2pPr>
            <a:lvl3pPr marL="1218870" marR="0" lvl="2" indent="-12669" algn="l" rtl="0">
              <a:spcBef>
                <a:spcPts val="267"/>
              </a:spcBef>
              <a:buClr>
                <a:schemeClr val="dk1"/>
              </a:buClr>
              <a:buFont typeface="Arial"/>
              <a:buNone/>
              <a:defRPr sz="1300" b="0" i="0" u="none" strike="noStrike" cap="none">
                <a:solidFill>
                  <a:schemeClr val="dk1"/>
                </a:solidFill>
                <a:latin typeface="Calibri"/>
                <a:ea typeface="Calibri"/>
                <a:cs typeface="Calibri"/>
                <a:sym typeface="Calibri"/>
              </a:defRPr>
            </a:lvl3pPr>
            <a:lvl4pPr marL="1828301" marR="0" lvl="3" indent="-12654"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4pPr>
            <a:lvl5pPr marL="2437738" marR="0" lvl="4" indent="-12638"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5pPr>
            <a:lvl6pPr marL="3047164" marR="0" lvl="5" indent="-12624"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6pPr>
            <a:lvl7pPr marL="3656591" marR="0" lvl="6" indent="-12608"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7pPr>
            <a:lvl8pPr marL="4266027" marR="0" lvl="7" indent="-12593"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8pPr>
            <a:lvl9pPr marL="4875459" marR="0" lvl="8" indent="-12577"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11D3619B-502A-4E58-944E-B9B6467139CA}" type="datetime1">
              <a:rPr lang="en-US" smtClean="0"/>
              <a:pPr/>
              <a:t>5/17/2018</a:t>
            </a:fld>
            <a:endParaRPr dirty="0"/>
          </a:p>
        </p:txBody>
      </p:sp>
      <p:sp>
        <p:nvSpPr>
          <p:cNvPr id="59" name="Shape 59"/>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60" name="Shape 60"/>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 xmlns:p14="http://schemas.microsoft.com/office/powerpoint/2010/main" val="838564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389716" y="4800601"/>
            <a:ext cx="7315200" cy="566739"/>
          </a:xfrm>
          <a:prstGeom prst="rect">
            <a:avLst/>
          </a:prstGeom>
          <a:noFill/>
          <a:ln>
            <a:noFill/>
          </a:ln>
        </p:spPr>
        <p:txBody>
          <a:bodyPr lIns="91404" tIns="91404" rIns="91404" bIns="91404" anchor="b" anchorCtr="0"/>
          <a:lstStyle>
            <a:lvl1pPr marL="0" marR="0" lvl="0" indent="0" algn="l" rtl="0">
              <a:spcBef>
                <a:spcPts val="0"/>
              </a:spcBef>
              <a:buClr>
                <a:schemeClr val="dk1"/>
              </a:buClr>
              <a:buFont typeface="Calibri"/>
              <a:buNone/>
              <a:defRPr sz="2700" b="1"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63" name="Shape 63"/>
          <p:cNvSpPr>
            <a:spLocks noGrp="1"/>
          </p:cNvSpPr>
          <p:nvPr>
            <p:ph type="pic" idx="2"/>
          </p:nvPr>
        </p:nvSpPr>
        <p:spPr>
          <a:xfrm>
            <a:off x="2389716" y="612775"/>
            <a:ext cx="7315200" cy="4114800"/>
          </a:xfrm>
          <a:prstGeom prst="rect">
            <a:avLst/>
          </a:prstGeom>
          <a:noFill/>
          <a:ln>
            <a:noFill/>
          </a:ln>
        </p:spPr>
        <p:txBody>
          <a:bodyPr lIns="91404" tIns="91404" rIns="91404" bIns="91404" anchor="t" anchorCtr="0"/>
          <a:lstStyle>
            <a:lvl1pPr marL="0" marR="0" lvl="0" indent="0" algn="l" rtl="0">
              <a:spcBef>
                <a:spcPts val="853"/>
              </a:spcBef>
              <a:buClr>
                <a:schemeClr val="dk1"/>
              </a:buClr>
              <a:buFont typeface="Arial"/>
              <a:buNone/>
              <a:defRPr sz="4300" b="0" i="0" u="none" strike="noStrike" cap="none">
                <a:solidFill>
                  <a:schemeClr val="dk1"/>
                </a:solidFill>
                <a:latin typeface="Calibri"/>
                <a:ea typeface="Calibri"/>
                <a:cs typeface="Calibri"/>
                <a:sym typeface="Calibri"/>
              </a:defRPr>
            </a:lvl1pPr>
            <a:lvl2pPr marL="609427" marR="0" lvl="1" indent="-12684" algn="l" rtl="0">
              <a:spcBef>
                <a:spcPts val="747"/>
              </a:spcBef>
              <a:buClr>
                <a:schemeClr val="dk1"/>
              </a:buClr>
              <a:buFont typeface="Arial"/>
              <a:buNone/>
              <a:defRPr sz="3700" b="0" i="0" u="none" strike="noStrike" cap="none">
                <a:solidFill>
                  <a:schemeClr val="dk1"/>
                </a:solidFill>
                <a:latin typeface="Calibri"/>
                <a:ea typeface="Calibri"/>
                <a:cs typeface="Calibri"/>
                <a:sym typeface="Calibri"/>
              </a:defRPr>
            </a:lvl2pPr>
            <a:lvl3pPr marL="1218870" marR="0" lvl="2" indent="-12669"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3pPr>
            <a:lvl4pPr marL="1828301" marR="0" lvl="3" indent="-12654"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4pPr>
            <a:lvl5pPr marL="2437738" marR="0" lvl="4" indent="-12638"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5pPr>
            <a:lvl6pPr marL="3047164" marR="0" lvl="5" indent="-12624"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6pPr>
            <a:lvl7pPr marL="3656591" marR="0" lvl="6" indent="-12608"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7pPr>
            <a:lvl8pPr marL="4266027" marR="0" lvl="7" indent="-12593"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8pPr>
            <a:lvl9pPr marL="4875459" marR="0" lvl="8" indent="-12577"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9pPr>
          </a:lstStyle>
          <a:p>
            <a:endParaRPr dirty="0"/>
          </a:p>
        </p:txBody>
      </p:sp>
      <p:sp>
        <p:nvSpPr>
          <p:cNvPr id="64" name="Shape 64"/>
          <p:cNvSpPr txBox="1">
            <a:spLocks noGrp="1"/>
          </p:cNvSpPr>
          <p:nvPr>
            <p:ph type="body" idx="1"/>
          </p:nvPr>
        </p:nvSpPr>
        <p:spPr>
          <a:xfrm>
            <a:off x="2389716" y="5367350"/>
            <a:ext cx="7315200" cy="804863"/>
          </a:xfrm>
          <a:prstGeom prst="rect">
            <a:avLst/>
          </a:prstGeom>
          <a:noFill/>
          <a:ln>
            <a:noFill/>
          </a:ln>
        </p:spPr>
        <p:txBody>
          <a:bodyPr lIns="91404" tIns="91404" rIns="91404" bIns="91404" anchor="t" anchorCtr="0"/>
          <a:lstStyle>
            <a:lvl1pPr marL="0" marR="0" lvl="0" indent="0" algn="l" rtl="0">
              <a:spcBef>
                <a:spcPts val="373"/>
              </a:spcBef>
              <a:buClr>
                <a:schemeClr val="dk1"/>
              </a:buClr>
              <a:buFont typeface="Arial"/>
              <a:buNone/>
              <a:defRPr sz="1900" b="0" i="0" u="none" strike="noStrike" cap="none">
                <a:solidFill>
                  <a:schemeClr val="dk1"/>
                </a:solidFill>
                <a:latin typeface="Calibri"/>
                <a:ea typeface="Calibri"/>
                <a:cs typeface="Calibri"/>
                <a:sym typeface="Calibri"/>
              </a:defRPr>
            </a:lvl1pPr>
            <a:lvl2pPr marL="609427" marR="0" lvl="1" indent="-12684" algn="l" rtl="0">
              <a:spcBef>
                <a:spcPts val="320"/>
              </a:spcBef>
              <a:buClr>
                <a:schemeClr val="dk1"/>
              </a:buClr>
              <a:buFont typeface="Arial"/>
              <a:buNone/>
              <a:defRPr sz="1600" b="0" i="0" u="none" strike="noStrike" cap="none">
                <a:solidFill>
                  <a:schemeClr val="dk1"/>
                </a:solidFill>
                <a:latin typeface="Calibri"/>
                <a:ea typeface="Calibri"/>
                <a:cs typeface="Calibri"/>
                <a:sym typeface="Calibri"/>
              </a:defRPr>
            </a:lvl2pPr>
            <a:lvl3pPr marL="1218870" marR="0" lvl="2" indent="-12669" algn="l" rtl="0">
              <a:spcBef>
                <a:spcPts val="267"/>
              </a:spcBef>
              <a:buClr>
                <a:schemeClr val="dk1"/>
              </a:buClr>
              <a:buFont typeface="Arial"/>
              <a:buNone/>
              <a:defRPr sz="1300" b="0" i="0" u="none" strike="noStrike" cap="none">
                <a:solidFill>
                  <a:schemeClr val="dk1"/>
                </a:solidFill>
                <a:latin typeface="Calibri"/>
                <a:ea typeface="Calibri"/>
                <a:cs typeface="Calibri"/>
                <a:sym typeface="Calibri"/>
              </a:defRPr>
            </a:lvl3pPr>
            <a:lvl4pPr marL="1828301" marR="0" lvl="3" indent="-12654"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4pPr>
            <a:lvl5pPr marL="2437738" marR="0" lvl="4" indent="-12638"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5pPr>
            <a:lvl6pPr marL="3047164" marR="0" lvl="5" indent="-12624"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6pPr>
            <a:lvl7pPr marL="3656591" marR="0" lvl="6" indent="-12608"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7pPr>
            <a:lvl8pPr marL="4266027" marR="0" lvl="7" indent="-12593"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8pPr>
            <a:lvl9pPr marL="4875459" marR="0" lvl="8" indent="-12577"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DA9AD708-EB46-4DAA-868D-634D3AF18E34}" type="datetime1">
              <a:rPr lang="en-US" smtClean="0"/>
              <a:pPr/>
              <a:t>5/17/2018</a:t>
            </a:fld>
            <a:endParaRPr dirty="0"/>
          </a:p>
        </p:txBody>
      </p:sp>
      <p:sp>
        <p:nvSpPr>
          <p:cNvPr id="66" name="Shape 66"/>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67" name="Shape 67"/>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 xmlns:p14="http://schemas.microsoft.com/office/powerpoint/2010/main" val="562803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09608" y="274637"/>
            <a:ext cx="10972799" cy="1143000"/>
          </a:xfrm>
          <a:prstGeom prst="rect">
            <a:avLst/>
          </a:prstGeom>
          <a:noFill/>
          <a:ln>
            <a:noFill/>
          </a:ln>
        </p:spPr>
        <p:txBody>
          <a:bodyPr lIns="91404" tIns="91404" rIns="91404" bIns="91404" anchor="ctr" anchorCtr="0"/>
          <a:lstStyle>
            <a:lvl1pPr marL="0" marR="0" lvl="0" indent="0" algn="ctr" rtl="0">
              <a:spcBef>
                <a:spcPts val="0"/>
              </a:spcBef>
              <a:buClr>
                <a:schemeClr val="dk1"/>
              </a:buClr>
              <a:buFont typeface="Calibri"/>
              <a:buNone/>
              <a:defRPr sz="5900" b="0"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70" name="Shape 70"/>
          <p:cNvSpPr txBox="1">
            <a:spLocks noGrp="1"/>
          </p:cNvSpPr>
          <p:nvPr>
            <p:ph type="body" idx="1"/>
          </p:nvPr>
        </p:nvSpPr>
        <p:spPr>
          <a:xfrm rot="5400000">
            <a:off x="3833021" y="-1623216"/>
            <a:ext cx="4525963" cy="10972799"/>
          </a:xfrm>
          <a:prstGeom prst="rect">
            <a:avLst/>
          </a:prstGeom>
          <a:noFill/>
          <a:ln>
            <a:noFill/>
          </a:ln>
        </p:spPr>
        <p:txBody>
          <a:bodyPr lIns="91404" tIns="91404" rIns="91404" bIns="91404" anchor="t" anchorCtr="0"/>
          <a:lstStyle>
            <a:lvl1pPr marL="457071" marR="0" lvl="0" indent="-186194" algn="l" rtl="0">
              <a:spcBef>
                <a:spcPts val="853"/>
              </a:spcBef>
              <a:buClr>
                <a:schemeClr val="dk1"/>
              </a:buClr>
              <a:buSzPct val="99232"/>
              <a:buFont typeface="Arial"/>
              <a:buChar char="•"/>
              <a:defRPr sz="4300" b="0" i="0" u="none" strike="noStrike" cap="none">
                <a:solidFill>
                  <a:schemeClr val="dk1"/>
                </a:solidFill>
                <a:latin typeface="Calibri"/>
                <a:ea typeface="Calibri"/>
                <a:cs typeface="Calibri"/>
                <a:sym typeface="Calibri"/>
              </a:defRPr>
            </a:lvl1pPr>
            <a:lvl2pPr marL="990334" marR="0" lvl="1" indent="-156589" algn="l" rtl="0">
              <a:spcBef>
                <a:spcPts val="747"/>
              </a:spcBef>
              <a:buClr>
                <a:schemeClr val="dk1"/>
              </a:buClr>
              <a:buSzPct val="100891"/>
              <a:buFont typeface="Arial"/>
              <a:buChar char="–"/>
              <a:defRPr sz="3700" b="0" i="0" u="none" strike="noStrike" cap="none">
                <a:solidFill>
                  <a:schemeClr val="dk1"/>
                </a:solidFill>
                <a:latin typeface="Calibri"/>
                <a:ea typeface="Calibri"/>
                <a:cs typeface="Calibri"/>
                <a:sym typeface="Calibri"/>
              </a:defRPr>
            </a:lvl2pPr>
            <a:lvl3pPr marL="1523583" marR="0" lvl="2" indent="-114236"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3pPr>
            <a:lvl4pPr marL="2133013" marR="0" lvl="3" indent="-148052"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4pPr>
            <a:lvl5pPr marL="2742450" marR="0" lvl="4" indent="-148036"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5pPr>
            <a:lvl6pPr marL="3351876" marR="0" lvl="5" indent="-148023"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6pPr>
            <a:lvl7pPr marL="3961314" marR="0" lvl="6" indent="-148007"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7pPr>
            <a:lvl8pPr marL="4570746" marR="0" lvl="7" indent="-147991"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8pPr>
            <a:lvl9pPr marL="5180177" marR="0" lvl="8" indent="-147975"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C9683BAC-6EEE-4E1D-B95F-2FAB72AC35D4}" type="datetime1">
              <a:rPr lang="en-US" smtClean="0"/>
              <a:pPr/>
              <a:t>5/17/2018</a:t>
            </a:fld>
            <a:endParaRPr dirty="0"/>
          </a:p>
        </p:txBody>
      </p:sp>
      <p:sp>
        <p:nvSpPr>
          <p:cNvPr id="72" name="Shape 72"/>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73" name="Shape 73"/>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 xmlns:p14="http://schemas.microsoft.com/office/powerpoint/2010/main" val="8123483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285040" y="1828808"/>
            <a:ext cx="5851525" cy="2743199"/>
          </a:xfrm>
          <a:prstGeom prst="rect">
            <a:avLst/>
          </a:prstGeom>
          <a:noFill/>
          <a:ln>
            <a:noFill/>
          </a:ln>
        </p:spPr>
        <p:txBody>
          <a:bodyPr lIns="91404" tIns="91404" rIns="91404" bIns="91404" anchor="ctr" anchorCtr="0"/>
          <a:lstStyle>
            <a:lvl1pPr marL="0" marR="0" lvl="0" indent="0" algn="ctr" rtl="0">
              <a:spcBef>
                <a:spcPts val="0"/>
              </a:spcBef>
              <a:buClr>
                <a:schemeClr val="dk1"/>
              </a:buClr>
              <a:buFont typeface="Calibri"/>
              <a:buNone/>
              <a:defRPr sz="5900" b="0"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76" name="Shape 76"/>
          <p:cNvSpPr txBox="1">
            <a:spLocks noGrp="1"/>
          </p:cNvSpPr>
          <p:nvPr>
            <p:ph type="body" idx="1"/>
          </p:nvPr>
        </p:nvSpPr>
        <p:spPr>
          <a:xfrm rot="5400000">
            <a:off x="1697037" y="-812799"/>
            <a:ext cx="5851525" cy="8026400"/>
          </a:xfrm>
          <a:prstGeom prst="rect">
            <a:avLst/>
          </a:prstGeom>
          <a:noFill/>
          <a:ln>
            <a:noFill/>
          </a:ln>
        </p:spPr>
        <p:txBody>
          <a:bodyPr lIns="91404" tIns="91404" rIns="91404" bIns="91404" anchor="t" anchorCtr="0"/>
          <a:lstStyle>
            <a:lvl1pPr marL="457071" marR="0" lvl="0" indent="-186194" algn="l" rtl="0">
              <a:spcBef>
                <a:spcPts val="853"/>
              </a:spcBef>
              <a:buClr>
                <a:schemeClr val="dk1"/>
              </a:buClr>
              <a:buSzPct val="99232"/>
              <a:buFont typeface="Arial"/>
              <a:buChar char="•"/>
              <a:defRPr sz="4300" b="0" i="0" u="none" strike="noStrike" cap="none">
                <a:solidFill>
                  <a:schemeClr val="dk1"/>
                </a:solidFill>
                <a:latin typeface="Calibri"/>
                <a:ea typeface="Calibri"/>
                <a:cs typeface="Calibri"/>
                <a:sym typeface="Calibri"/>
              </a:defRPr>
            </a:lvl1pPr>
            <a:lvl2pPr marL="990334" marR="0" lvl="1" indent="-156589" algn="l" rtl="0">
              <a:spcBef>
                <a:spcPts val="747"/>
              </a:spcBef>
              <a:buClr>
                <a:schemeClr val="dk1"/>
              </a:buClr>
              <a:buSzPct val="100891"/>
              <a:buFont typeface="Arial"/>
              <a:buChar char="–"/>
              <a:defRPr sz="3700" b="0" i="0" u="none" strike="noStrike" cap="none">
                <a:solidFill>
                  <a:schemeClr val="dk1"/>
                </a:solidFill>
                <a:latin typeface="Calibri"/>
                <a:ea typeface="Calibri"/>
                <a:cs typeface="Calibri"/>
                <a:sym typeface="Calibri"/>
              </a:defRPr>
            </a:lvl2pPr>
            <a:lvl3pPr marL="1523583" marR="0" lvl="2" indent="-114236"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3pPr>
            <a:lvl4pPr marL="2133013" marR="0" lvl="3" indent="-148052"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4pPr>
            <a:lvl5pPr marL="2742450" marR="0" lvl="4" indent="-148036"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5pPr>
            <a:lvl6pPr marL="3351876" marR="0" lvl="5" indent="-148023"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6pPr>
            <a:lvl7pPr marL="3961314" marR="0" lvl="6" indent="-148007"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7pPr>
            <a:lvl8pPr marL="4570746" marR="0" lvl="7" indent="-147991"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8pPr>
            <a:lvl9pPr marL="5180177" marR="0" lvl="8" indent="-147975"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DBAB3C7C-B8A3-40F7-BBC4-AE62907CFFD8}" type="datetime1">
              <a:rPr lang="en-US" smtClean="0"/>
              <a:pPr/>
              <a:t>5/17/2018</a:t>
            </a:fld>
            <a:endParaRPr dirty="0"/>
          </a:p>
        </p:txBody>
      </p:sp>
      <p:sp>
        <p:nvSpPr>
          <p:cNvPr id="78" name="Shape 78"/>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79" name="Shape 79"/>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 xmlns:p14="http://schemas.microsoft.com/office/powerpoint/2010/main" val="333425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2931AA-30A8-419E-BD59-1E4D8EE0DD6A}" type="datetime1">
              <a:rPr lang="en-US" smtClean="0">
                <a:solidFill>
                  <a:prstClr val="black">
                    <a:tint val="75000"/>
                  </a:prstClr>
                </a:solidFill>
              </a:rPr>
              <a:pPr/>
              <a:t>5/17/2018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09600" y="6245846"/>
            <a:ext cx="557196" cy="365125"/>
          </a:xfrm>
        </p:spPr>
        <p:txBody>
          <a:bodyPr/>
          <a:lstStyle>
            <a:lvl1pPr>
              <a:defRPr sz="1400"/>
            </a:lvl1p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135408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8382F5-91AF-4BAB-93F4-8F37241A2DCB}" type="datetime1">
              <a:rPr lang="en-US" smtClean="0">
                <a:solidFill>
                  <a:prstClr val="black">
                    <a:tint val="75000"/>
                  </a:prstClr>
                </a:solidFill>
              </a:rPr>
              <a:pPr/>
              <a:t>5/17/2018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373072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12A889-EEC9-45F7-B3C1-3CFF11BC24CF}" type="datetime1">
              <a:rPr lang="en-US" smtClean="0">
                <a:solidFill>
                  <a:prstClr val="black">
                    <a:tint val="75000"/>
                  </a:prstClr>
                </a:solidFill>
              </a:rPr>
              <a:pPr/>
              <a:t>5/17/2018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959803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1C594D-CF6B-444C-9ECF-9681562E6C9B}" type="datetime1">
              <a:rPr lang="en-US" smtClean="0">
                <a:solidFill>
                  <a:prstClr val="black">
                    <a:tint val="75000"/>
                  </a:prstClr>
                </a:solidFill>
              </a:rPr>
              <a:pPr/>
              <a:t>5/17/2018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3336922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38721C-0E04-46F7-9380-7161460A245F}" type="datetime1">
              <a:rPr lang="en-US" smtClean="0">
                <a:solidFill>
                  <a:prstClr val="black">
                    <a:tint val="75000"/>
                  </a:prstClr>
                </a:solidFill>
              </a:rPr>
              <a:pPr/>
              <a:t>5/17/2018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122769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A8996-1317-4685-B603-03EC42A407FA}" type="datetime1">
              <a:rPr lang="en-US" smtClean="0">
                <a:solidFill>
                  <a:prstClr val="black">
                    <a:tint val="75000"/>
                  </a:prstClr>
                </a:solidFill>
              </a:rPr>
              <a:pPr/>
              <a:t>5/17/2018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3718329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F53AED00-8411-4229-BCE1-3925AD31FCC9}" type="datetime1">
              <a:rPr lang="en-US" smtClean="0">
                <a:solidFill>
                  <a:prstClr val="black">
                    <a:tint val="75000"/>
                  </a:prstClr>
                </a:solidFill>
              </a:rPr>
              <a:pPr/>
              <a:t>5/17/2018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188624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7BBDCFCD-0C46-46F3-B166-C6CCCA921CB8}" type="datetime1">
              <a:rPr lang="en-US" smtClean="0">
                <a:solidFill>
                  <a:prstClr val="black">
                    <a:tint val="75000"/>
                  </a:prstClr>
                </a:solidFill>
              </a:rPr>
              <a:pPr/>
              <a:t>5/17/2018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317997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121917" tIns="60958" rIns="121917" bIns="60958"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121917" tIns="60958" rIns="121917" bIns="6095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121917" tIns="60958" rIns="121917" bIns="60958" rtlCol="0" anchor="ctr"/>
          <a:lstStyle>
            <a:lvl1pPr algn="l">
              <a:defRPr sz="1600">
                <a:solidFill>
                  <a:schemeClr val="tx1">
                    <a:tint val="75000"/>
                  </a:schemeClr>
                </a:solidFill>
              </a:defRPr>
            </a:lvl1pPr>
          </a:lstStyle>
          <a:p>
            <a:pPr defTabSz="609585"/>
            <a:fld id="{D086A01A-FD1F-49AA-96A0-6B75A386622F}" type="datetime1">
              <a:rPr lang="en-US" kern="1200" smtClean="0">
                <a:solidFill>
                  <a:prstClr val="black">
                    <a:tint val="75000"/>
                  </a:prstClr>
                </a:solidFill>
                <a:latin typeface="Calibri"/>
                <a:ea typeface="+mn-ea"/>
                <a:cs typeface="+mn-cs"/>
              </a:rPr>
              <a:pPr defTabSz="609585"/>
              <a:t>5/17/2018</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121917" tIns="60958" rIns="121917" bIns="60958" rtlCol="0" anchor="ctr"/>
          <a:lstStyle>
            <a:lvl1pPr algn="ctr">
              <a:defRPr sz="1600">
                <a:solidFill>
                  <a:schemeClr val="tx1">
                    <a:tint val="75000"/>
                  </a:schemeClr>
                </a:solidFill>
              </a:defRPr>
            </a:lvl1pPr>
          </a:lstStyle>
          <a:p>
            <a:pPr defTabSz="609585"/>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121917" tIns="60958" rIns="121917" bIns="60958" rtlCol="0" anchor="ctr"/>
          <a:lstStyle>
            <a:lvl1pPr algn="r">
              <a:defRPr sz="1600">
                <a:solidFill>
                  <a:schemeClr val="tx1">
                    <a:tint val="75000"/>
                  </a:schemeClr>
                </a:solidFill>
              </a:defRPr>
            </a:lvl1pPr>
          </a:lstStyle>
          <a:p>
            <a:pPr defTabSz="609585"/>
            <a:fld id="{53091032-50ED-7545-8810-6184BDE26ACF}" type="slidenum">
              <a:rPr lang="en-US" kern="1200" smtClean="0">
                <a:solidFill>
                  <a:prstClr val="black">
                    <a:tint val="75000"/>
                  </a:prstClr>
                </a:solidFill>
                <a:latin typeface="Calibri"/>
                <a:ea typeface="+mn-ea"/>
                <a:cs typeface="+mn-cs"/>
              </a:rPr>
              <a:pPr defTabSz="609585"/>
              <a:t>‹#›</a:t>
            </a:fld>
            <a:endParaRPr lang="en-US" kern="1200" dirty="0">
              <a:solidFill>
                <a:prstClr val="black">
                  <a:tint val="75000"/>
                </a:prstClr>
              </a:solidFill>
              <a:latin typeface="Calibri"/>
              <a:ea typeface="+mn-ea"/>
              <a:cs typeface="+mn-cs"/>
            </a:endParaRPr>
          </a:p>
        </p:txBody>
      </p:sp>
    </p:spTree>
    <p:extLst>
      <p:ext uri="{BB962C8B-B14F-4D97-AF65-F5344CB8AC3E}">
        <p14:creationId xmlns="" xmlns:p14="http://schemas.microsoft.com/office/powerpoint/2010/main" val="3127691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09585"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09608" y="274637"/>
            <a:ext cx="10972799" cy="1143000"/>
          </a:xfrm>
          <a:prstGeom prst="rect">
            <a:avLst/>
          </a:prstGeom>
          <a:noFill/>
          <a:ln>
            <a:noFill/>
          </a:ln>
        </p:spPr>
        <p:txBody>
          <a:bodyPr lIns="91404" tIns="91404" rIns="91404" bIns="91404" anchor="ctr" anchorCtr="0"/>
          <a:lstStyle>
            <a:lvl1pPr marL="0" marR="0" lvl="0" indent="0" algn="ctr" rtl="0">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609608" y="1600201"/>
            <a:ext cx="10972799" cy="4525963"/>
          </a:xfrm>
          <a:prstGeom prst="rect">
            <a:avLst/>
          </a:prstGeom>
          <a:noFill/>
          <a:ln>
            <a:noFill/>
          </a:ln>
        </p:spPr>
        <p:txBody>
          <a:bodyPr lIns="91404" tIns="91404" rIns="91404" bIns="91404" anchor="t" anchorCtr="0"/>
          <a:lstStyle>
            <a:lvl1pPr marL="457189" marR="0" lvl="0" indent="-186234" algn="l" rtl="0">
              <a:spcBef>
                <a:spcPts val="853"/>
              </a:spcBef>
              <a:buClr>
                <a:schemeClr val="dk1"/>
              </a:buClr>
              <a:buSzPct val="99232"/>
              <a:buFont typeface="Arial"/>
              <a:buChar char="•"/>
              <a:defRPr sz="4267" b="0" i="0" u="none" strike="noStrike" cap="none">
                <a:solidFill>
                  <a:schemeClr val="dk1"/>
                </a:solidFill>
                <a:latin typeface="Calibri"/>
                <a:ea typeface="Calibri"/>
                <a:cs typeface="Calibri"/>
                <a:sym typeface="Calibri"/>
              </a:defRPr>
            </a:lvl1pPr>
            <a:lvl2pPr marL="990575" marR="0" lvl="1" indent="-156629" algn="l" rtl="0">
              <a:spcBef>
                <a:spcPts val="747"/>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2pPr>
            <a:lvl3pPr marL="1523962" marR="0" lvl="2" indent="-114262"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3pPr>
            <a:lvl4pPr marL="2133547" marR="0" lvl="3" indent="-148092"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4pPr>
            <a:lvl5pPr marL="2743131" marR="0" lvl="4" indent="-148076"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5pPr>
            <a:lvl6pPr marL="3352716" marR="0" lvl="5" indent="-148061"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6pPr>
            <a:lvl7pPr marL="3962301" marR="0" lvl="6" indent="-148046"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7pPr>
            <a:lvl8pPr marL="4571886" marR="0" lvl="7" indent="-148031"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8pPr>
            <a:lvl9pPr marL="5181470" marR="0" lvl="8" indent="-148015"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b="0" i="0" u="none" strike="noStrike" cap="none">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570E4266-C567-4CF9-BCB9-FE5D105D021F}" type="datetime1">
              <a:rPr lang="en-US" smtClean="0"/>
              <a:pPr/>
              <a:t>5/17/2018</a:t>
            </a:fld>
            <a:endParaRPr dirty="0"/>
          </a:p>
        </p:txBody>
      </p:sp>
      <p:sp>
        <p:nvSpPr>
          <p:cNvPr id="9" name="Shape 9"/>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b="0" i="0" u="none" strike="noStrike" cap="none">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10" name="Shape 10"/>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 xmlns:p14="http://schemas.microsoft.com/office/powerpoint/2010/main" val="3772547655"/>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3.png"/></Relationships>
</file>

<file path=ppt/slides/_rels/slide67.xml.rels><?xml version="1.0" encoding="UTF-8" standalone="yes"?>
<Relationships xmlns="http://schemas.openxmlformats.org/package/2006/relationships"><Relationship Id="rId8" Type="http://schemas.openxmlformats.org/officeDocument/2006/relationships/hyperlink" Target="https://www.bls.gov/" TargetMode="External"/><Relationship Id="rId13" Type="http://schemas.openxmlformats.org/officeDocument/2006/relationships/hyperlink" Target="https://rules.utah.gov/agency-resources/" TargetMode="External"/><Relationship Id="rId3" Type="http://schemas.openxmlformats.org/officeDocument/2006/relationships/image" Target="../media/image2.png"/><Relationship Id="rId7" Type="http://schemas.openxmlformats.org/officeDocument/2006/relationships/hyperlink" Target="https://jobs.utah.gov/wi/index.html" TargetMode="External"/><Relationship Id="rId12" Type="http://schemas.openxmlformats.org/officeDocument/2006/relationships/hyperlink" Target="http://tax.utah.gov/econstats"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 Id="rId6" Type="http://schemas.openxmlformats.org/officeDocument/2006/relationships/hyperlink" Target="https://jobs.utah.gov/jsp/firmfind/welcome.do" TargetMode="External"/><Relationship Id="rId11" Type="http://schemas.openxmlformats.org/officeDocument/2006/relationships/hyperlink" Target="http://gardner.utah.edu/" TargetMode="External"/><Relationship Id="rId5" Type="http://schemas.openxmlformats.org/officeDocument/2006/relationships/hyperlink" Target="https://www.census.gov/eos/www/naics/" TargetMode="External"/><Relationship Id="rId10" Type="http://schemas.openxmlformats.org/officeDocument/2006/relationships/hyperlink" Target="https://factfinder.census.gov/faces/nav/jsf/pages/index.xhtml" TargetMode="External"/><Relationship Id="rId4" Type="http://schemas.openxmlformats.org/officeDocument/2006/relationships/image" Target="../media/image3.png"/><Relationship Id="rId9" Type="http://schemas.openxmlformats.org/officeDocument/2006/relationships/hyperlink" Target="https://www.bea.gov/" TargetMode="External"/></Relationships>
</file>

<file path=ppt/slides/_rels/slide68.xml.rels><?xml version="1.0" encoding="UTF-8" standalone="yes"?>
<Relationships xmlns="http://schemas.openxmlformats.org/package/2006/relationships"><Relationship Id="rId8" Type="http://schemas.openxmlformats.org/officeDocument/2006/relationships/hyperlink" Target="mailto:natetalley@utah.gov" TargetMode="External"/><Relationship Id="rId3" Type="http://schemas.openxmlformats.org/officeDocument/2006/relationships/image" Target="../media/image2.png"/><Relationship Id="rId7" Type="http://schemas.openxmlformats.org/officeDocument/2006/relationships/hyperlink" Target="mailto:coliverson@utah.gov"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 Id="rId6" Type="http://schemas.openxmlformats.org/officeDocument/2006/relationships/hyperlink" Target="mailto:jeffreyvan@utah.gov" TargetMode="External"/><Relationship Id="rId5" Type="http://schemas.openxmlformats.org/officeDocument/2006/relationships/hyperlink" Target="mailto:mbroschi@utah.gov" TargetMode="External"/><Relationship Id="rId4" Type="http://schemas.openxmlformats.org/officeDocument/2006/relationships/image" Target="../media/image3.png"/></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9.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hyperlink" Target="https://rules.utah.gov/agency-resources/"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62" name="Shape 162"/>
          <p:cNvSpPr txBox="1"/>
          <p:nvPr/>
        </p:nvSpPr>
        <p:spPr>
          <a:xfrm>
            <a:off x="152400" y="152400"/>
            <a:ext cx="6477000" cy="1600200"/>
          </a:xfrm>
          <a:prstGeom prst="rect">
            <a:avLst/>
          </a:prstGeom>
          <a:noFill/>
          <a:ln>
            <a:noFill/>
          </a:ln>
        </p:spPr>
        <p:txBody>
          <a:bodyPr lIns="91404" tIns="91404" rIns="91404" bIns="91404"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rgbClr val="FFFFFF"/>
                </a:solidFill>
                <a:effectLst/>
                <a:uLnTx/>
                <a:uFillTx/>
                <a:latin typeface="Arial"/>
                <a:ea typeface="Helvetica Neue"/>
                <a:cs typeface="Candara"/>
                <a:sym typeface="Helvetica Neue"/>
              </a:rPr>
              <a:t>FY 2019 Early Budget Driver Discussion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srgbClr val="FFFFFF"/>
              </a:solidFill>
              <a:effectLst/>
              <a:uLnTx/>
              <a:uFillTx/>
              <a:latin typeface="Arial"/>
              <a:ea typeface="Helvetica Neue"/>
              <a:cs typeface="Candara"/>
              <a:sym typeface="Helvetica Neue"/>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rgbClr val="FFFFFF"/>
                </a:solidFill>
                <a:effectLst/>
                <a:uLnTx/>
                <a:uFillTx/>
                <a:latin typeface="Arial"/>
                <a:ea typeface="Helvetica Neue"/>
                <a:cs typeface="Candara"/>
                <a:sym typeface="Helvetica Neue"/>
              </a:rPr>
              <a:t>Economic Development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Calibri" panose="020F0502020204030204" pitchFamily="34" charset="0"/>
              <a:ea typeface="Helvetica Neue"/>
              <a:cs typeface="Helvetica Neue"/>
              <a:sym typeface="Helvetica Neue"/>
            </a:endParaRPr>
          </a:p>
        </p:txBody>
      </p:sp>
      <p:pic>
        <p:nvPicPr>
          <p:cNvPr id="1026" name="Picture 2" descr="C:\Users\lorie\Desktop\GOMB-Logo_RGB.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196022" y="594013"/>
            <a:ext cx="3752850" cy="127635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1629295" y="2767791"/>
            <a:ext cx="8886304" cy="276998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50" normalizeH="0" baseline="0" noProof="0" dirty="0">
                <a:ln>
                  <a:noFill/>
                </a:ln>
                <a:solidFill>
                  <a:srgbClr val="008080"/>
                </a:solidFill>
                <a:effectLst/>
                <a:uLnTx/>
                <a:uFillTx/>
                <a:latin typeface="Calibri" panose="020F0502020204030204" pitchFamily="34" charset="0"/>
                <a:ea typeface="+mj-ea"/>
                <a:cs typeface="Calibri" panose="020F0502020204030204" pitchFamily="34" charset="0"/>
                <a:sym typeface="Arial"/>
              </a:rPr>
              <a:t>A Guide to Conducting a Regulatory Impact Analysis: </a:t>
            </a:r>
            <a:endParaRPr kumimoji="0" lang="en-US" sz="4800" b="1" i="0" u="none" strike="noStrike" kern="1200" cap="none" spc="-50" normalizeH="0" baseline="0" noProof="0" dirty="0" smtClean="0">
              <a:ln>
                <a:noFill/>
              </a:ln>
              <a:solidFill>
                <a:srgbClr val="008080"/>
              </a:solidFill>
              <a:effectLst/>
              <a:uLnTx/>
              <a:uFillTx/>
              <a:latin typeface="Calibri" panose="020F0502020204030204" pitchFamily="34" charset="0"/>
              <a:ea typeface="+mj-ea"/>
              <a:cs typeface="Calibri" panose="020F0502020204030204" pitchFamily="34" charset="0"/>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50" normalizeH="0" baseline="0" noProof="0" dirty="0" smtClean="0">
                <a:ln>
                  <a:noFill/>
                </a:ln>
                <a:solidFill>
                  <a:srgbClr val="008080"/>
                </a:solidFill>
                <a:effectLst/>
                <a:uLnTx/>
                <a:uFillTx/>
                <a:latin typeface="Calibri" panose="020F0502020204030204" pitchFamily="34" charset="0"/>
                <a:ea typeface="+mj-ea"/>
                <a:cs typeface="Calibri" panose="020F0502020204030204" pitchFamily="34" charset="0"/>
                <a:sym typeface="Arial"/>
              </a:rPr>
              <a:t>The </a:t>
            </a:r>
            <a:r>
              <a:rPr kumimoji="0" lang="en-US" sz="4800" b="1" i="0" u="none" strike="noStrike" kern="1200" cap="none" spc="-50" normalizeH="0" baseline="0" noProof="0" dirty="0">
                <a:ln>
                  <a:noFill/>
                </a:ln>
                <a:solidFill>
                  <a:srgbClr val="008080"/>
                </a:solidFill>
                <a:effectLst/>
                <a:uLnTx/>
                <a:uFillTx/>
                <a:latin typeface="Calibri" panose="020F0502020204030204" pitchFamily="34" charset="0"/>
                <a:ea typeface="+mj-ea"/>
                <a:cs typeface="Calibri" panose="020F0502020204030204" pitchFamily="34" charset="0"/>
                <a:sym typeface="Arial"/>
              </a:rPr>
              <a:t>GOMB Criteria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a:cs typeface="Arial"/>
              <a:sym typeface="Arial"/>
            </a:endParaRPr>
          </a:p>
        </p:txBody>
      </p:sp>
      <p:sp>
        <p:nvSpPr>
          <p:cNvPr id="5" name="TextBox 4"/>
          <p:cNvSpPr txBox="1"/>
          <p:nvPr/>
        </p:nvSpPr>
        <p:spPr>
          <a:xfrm>
            <a:off x="10576874" y="6410228"/>
            <a:ext cx="1268296" cy="230832"/>
          </a:xfrm>
          <a:prstGeom prst="rect">
            <a:avLst/>
          </a:prstGeom>
          <a:noFill/>
        </p:spPr>
        <p:txBody>
          <a:bodyPr wrap="none" rtlCol="0">
            <a:spAutoFit/>
          </a:bodyPr>
          <a:lstStyle/>
          <a:p>
            <a:r>
              <a:rPr lang="en-US" sz="900" i="1" dirty="0" smtClean="0"/>
              <a:t>Last updated 5/17/18</a:t>
            </a:r>
            <a:endParaRPr lang="en-US" sz="900" i="1" dirty="0"/>
          </a:p>
        </p:txBody>
      </p:sp>
    </p:spTree>
    <p:extLst>
      <p:ext uri="{BB962C8B-B14F-4D97-AF65-F5344CB8AC3E}">
        <p14:creationId xmlns="" xmlns:p14="http://schemas.microsoft.com/office/powerpoint/2010/main" val="335426290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rgbClr val="008080"/>
                </a:solidFill>
              </a:rPr>
              <a:t>The goal is to measure fiscal impacts as precisely as possible, whereas non-fiscal impacts are not measurable in dollars. However, cases sometimes arise where an impact is known to be fiscal, but it is virtually impossible to estimate due to a lack of data, the high cost of conducting the research to collect the data, or an inability to obtain unbiased data. In this case, the impact should be acknowledged as fiscal, but inestimable</a:t>
            </a:r>
            <a:r>
              <a:rPr lang="en-US" sz="2000" dirty="0">
                <a:solidFill>
                  <a:srgbClr val="008080"/>
                </a:solidFill>
              </a:rPr>
              <a:t>. </a:t>
            </a:r>
            <a:endParaRPr lang="en-US" sz="2000" dirty="0" smtClean="0">
              <a:solidFill>
                <a:srgbClr val="008080"/>
              </a:solidFill>
            </a:endParaRPr>
          </a:p>
          <a:p>
            <a:endParaRPr lang="en-US" sz="2000" dirty="0" smtClean="0">
              <a:solidFill>
                <a:srgbClr val="008080"/>
              </a:solidFill>
            </a:endParaRPr>
          </a:p>
          <a:p>
            <a:pPr marL="342900" indent="-342900">
              <a:buFont typeface="Arial" panose="020B0604020202020204" pitchFamily="34" charset="0"/>
              <a:buChar char="•"/>
            </a:pPr>
            <a:r>
              <a:rPr lang="en-US" sz="2000" b="1" dirty="0" smtClean="0">
                <a:solidFill>
                  <a:srgbClr val="008080"/>
                </a:solidFill>
              </a:rPr>
              <a:t>Inestimable </a:t>
            </a:r>
            <a:r>
              <a:rPr lang="en-US" sz="2000" b="1" dirty="0">
                <a:solidFill>
                  <a:srgbClr val="008080"/>
                </a:solidFill>
              </a:rPr>
              <a:t>fiscal impacts must be reported </a:t>
            </a:r>
            <a:r>
              <a:rPr lang="en-US" sz="2000" b="1" u="sng" dirty="0">
                <a:solidFill>
                  <a:srgbClr val="008080"/>
                </a:solidFill>
              </a:rPr>
              <a:t>along with a characterization of why the fiscal impacts are inestimable</a:t>
            </a:r>
            <a:r>
              <a:rPr lang="en-US" sz="2000" b="1" dirty="0" smtClean="0">
                <a:solidFill>
                  <a:srgbClr val="008080"/>
                </a:solidFill>
              </a:rPr>
              <a:t>.</a:t>
            </a:r>
          </a:p>
          <a:p>
            <a:endParaRPr lang="en-US" sz="2000" dirty="0" smtClean="0">
              <a:solidFill>
                <a:srgbClr val="008080"/>
              </a:solidFill>
            </a:endParaRPr>
          </a:p>
          <a:p>
            <a:pPr marL="342900" indent="-342900">
              <a:buFont typeface="Arial" panose="020B0604020202020204" pitchFamily="34" charset="0"/>
              <a:buChar char="•"/>
            </a:pPr>
            <a:r>
              <a:rPr lang="en-US" sz="2000" b="1" dirty="0" smtClean="0">
                <a:solidFill>
                  <a:srgbClr val="008080"/>
                </a:solidFill>
              </a:rPr>
              <a:t>Definition – Inestimable Fiscal Impact:</a:t>
            </a:r>
            <a:r>
              <a:rPr lang="en-US" sz="2000" dirty="0" smtClean="0">
                <a:solidFill>
                  <a:srgbClr val="008080"/>
                </a:solidFill>
              </a:rPr>
              <a:t> A fiscal cost or fiscal benefit that cannot be quantified because the relevant data is unavailable and the cost of acquiring the relevant data is prohibitively expensive.</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 xmlns:p14="http://schemas.microsoft.com/office/powerpoint/2010/main" val="959775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4" y="1946618"/>
            <a:ext cx="10343145" cy="1569660"/>
          </a:xfrm>
          <a:prstGeom prst="rect">
            <a:avLst/>
          </a:prstGeom>
          <a:noFill/>
        </p:spPr>
        <p:txBody>
          <a:bodyPr wrap="square" rtlCol="0">
            <a:spAutoFit/>
          </a:bodyPr>
          <a:lstStyle/>
          <a:p>
            <a:r>
              <a:rPr lang="en-US" sz="2400" dirty="0" smtClean="0">
                <a:solidFill>
                  <a:srgbClr val="008080"/>
                </a:solidFill>
              </a:rPr>
              <a:t>The definitions of direct and indirect impacts require the concept of a “</a:t>
            </a:r>
            <a:r>
              <a:rPr lang="en-US" sz="2400" u="sng" dirty="0" smtClean="0">
                <a:solidFill>
                  <a:srgbClr val="008080"/>
                </a:solidFill>
              </a:rPr>
              <a:t>constrained party</a:t>
            </a:r>
            <a:r>
              <a:rPr lang="en-US" sz="2400" dirty="0" smtClean="0">
                <a:solidFill>
                  <a:srgbClr val="008080"/>
                </a:solidFill>
              </a:rPr>
              <a:t>.” The constrained party will be the group understood as directly impacted, while those who the constrained party interacts with that are affected as a result of a rule are indirectly impacted parties. </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11</a:t>
            </a:fld>
            <a:endParaRPr lang="en-US" dirty="0">
              <a:solidFill>
                <a:prstClr val="black">
                  <a:tint val="75000"/>
                </a:prstClr>
              </a:solidFill>
            </a:endParaRPr>
          </a:p>
        </p:txBody>
      </p:sp>
      <p:sp>
        <p:nvSpPr>
          <p:cNvPr id="8" name="TextBox 7"/>
          <p:cNvSpPr txBox="1"/>
          <p:nvPr/>
        </p:nvSpPr>
        <p:spPr>
          <a:xfrm>
            <a:off x="934720" y="3789680"/>
            <a:ext cx="6004560" cy="2246769"/>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8080"/>
                </a:solidFill>
              </a:rPr>
              <a:t>Definition – Constrained Party: </a:t>
            </a:r>
            <a:r>
              <a:rPr lang="en-US" sz="2000" dirty="0">
                <a:solidFill>
                  <a:srgbClr val="008080"/>
                </a:solidFill>
              </a:rPr>
              <a:t>A group of individuals specifically identified within the language of a rule whose range of possible behavior is limited or expanded, with respect to exchanges with other parties, due to the rule forbidding or permitting certain types of activities in which this group can engage.</a:t>
            </a:r>
          </a:p>
        </p:txBody>
      </p:sp>
      <p:pic>
        <p:nvPicPr>
          <p:cNvPr id="13" name="Picture 2" descr="Image result for different groups of people"/>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174998" y="3844031"/>
            <a:ext cx="4375906" cy="2138065"/>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7" name="Straight Arrow Connector 16"/>
          <p:cNvCxnSpPr>
            <a:stCxn id="19" idx="2"/>
          </p:cNvCxnSpPr>
          <p:nvPr/>
        </p:nvCxnSpPr>
        <p:spPr>
          <a:xfrm flipH="1">
            <a:off x="9509760" y="3542415"/>
            <a:ext cx="484924" cy="83799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9094944" y="3197700"/>
            <a:ext cx="2011680" cy="646331"/>
          </a:xfrm>
          <a:prstGeom prst="rect">
            <a:avLst/>
          </a:prstGeom>
          <a:noFill/>
        </p:spPr>
        <p:txBody>
          <a:bodyPr wrap="square" rtlCol="0">
            <a:spAutoFit/>
          </a:bodyPr>
          <a:lstStyle/>
          <a:p>
            <a:r>
              <a:rPr lang="en-US" dirty="0" smtClean="0"/>
              <a:t>Constrained Party</a:t>
            </a:r>
          </a:p>
          <a:p>
            <a:endParaRPr lang="en-US" dirty="0"/>
          </a:p>
        </p:txBody>
      </p:sp>
      <p:sp>
        <p:nvSpPr>
          <p:cNvPr id="19" name="Rectangle 18"/>
          <p:cNvSpPr/>
          <p:nvPr/>
        </p:nvSpPr>
        <p:spPr>
          <a:xfrm>
            <a:off x="9094944" y="3223837"/>
            <a:ext cx="1799479" cy="31857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6643189" y="5851783"/>
            <a:ext cx="2962366" cy="369332"/>
          </a:xfrm>
          <a:prstGeom prst="rect">
            <a:avLst/>
          </a:prstGeom>
          <a:noFill/>
        </p:spPr>
        <p:txBody>
          <a:bodyPr wrap="square" rtlCol="0">
            <a:spAutoFit/>
          </a:bodyPr>
          <a:lstStyle/>
          <a:p>
            <a:r>
              <a:rPr lang="en-US" dirty="0" smtClean="0"/>
              <a:t>Indirectly Impacted Parties</a:t>
            </a:r>
            <a:endParaRPr lang="en-US" dirty="0"/>
          </a:p>
        </p:txBody>
      </p:sp>
      <p:sp>
        <p:nvSpPr>
          <p:cNvPr id="27" name="Rectangle 26"/>
          <p:cNvSpPr/>
          <p:nvPr/>
        </p:nvSpPr>
        <p:spPr>
          <a:xfrm>
            <a:off x="6590938" y="5889911"/>
            <a:ext cx="2692399" cy="31857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flipV="1">
            <a:off x="8177349" y="5521234"/>
            <a:ext cx="95794" cy="36867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762774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r>
              <a:rPr lang="en-US" sz="2400" dirty="0" smtClean="0">
                <a:solidFill>
                  <a:srgbClr val="008080"/>
                </a:solidFill>
              </a:rPr>
              <a:t>Using the concept of a constrained party enables clear definitions of direct and indirect impacts.</a:t>
            </a:r>
          </a:p>
          <a:p>
            <a:endParaRPr lang="en-US" sz="2400" dirty="0" smtClean="0">
              <a:solidFill>
                <a:srgbClr val="008080"/>
              </a:solidFill>
            </a:endParaRPr>
          </a:p>
          <a:p>
            <a:pPr marL="342900" indent="-342900">
              <a:buFont typeface="Arial" panose="020B0604020202020204" pitchFamily="34" charset="0"/>
              <a:buChar char="•"/>
            </a:pPr>
            <a:r>
              <a:rPr lang="en-US" sz="2400" b="1" dirty="0" smtClean="0">
                <a:solidFill>
                  <a:srgbClr val="008080"/>
                </a:solidFill>
              </a:rPr>
              <a:t>Definition – Direct Impact:</a:t>
            </a:r>
            <a:r>
              <a:rPr lang="en-US" sz="2400" dirty="0" smtClean="0">
                <a:solidFill>
                  <a:srgbClr val="008080"/>
                </a:solidFill>
              </a:rPr>
              <a:t> A party experiences a direct impact if, by the imposition of a rule, it experiences a cost or benefit and </a:t>
            </a:r>
            <a:r>
              <a:rPr lang="en-US" sz="2400" u="sng" dirty="0" smtClean="0">
                <a:solidFill>
                  <a:srgbClr val="008080"/>
                </a:solidFill>
              </a:rPr>
              <a:t>it </a:t>
            </a:r>
            <a:r>
              <a:rPr lang="en-US" sz="2400" i="1" u="sng" dirty="0" smtClean="0">
                <a:solidFill>
                  <a:srgbClr val="008080"/>
                </a:solidFill>
              </a:rPr>
              <a:t>is</a:t>
            </a:r>
            <a:r>
              <a:rPr lang="en-US" sz="2400" u="sng" dirty="0" smtClean="0">
                <a:solidFill>
                  <a:srgbClr val="008080"/>
                </a:solidFill>
              </a:rPr>
              <a:t> a constrained party</a:t>
            </a:r>
            <a:r>
              <a:rPr lang="en-US" sz="2400" dirty="0" smtClean="0">
                <a:solidFill>
                  <a:srgbClr val="008080"/>
                </a:solidFill>
              </a:rPr>
              <a:t>.</a:t>
            </a:r>
          </a:p>
          <a:p>
            <a:pPr marL="342900" indent="-342900">
              <a:buFont typeface="Arial" panose="020B0604020202020204" pitchFamily="34" charset="0"/>
              <a:buChar char="•"/>
            </a:pPr>
            <a:endParaRPr lang="en-US" sz="2400" dirty="0" smtClean="0">
              <a:solidFill>
                <a:srgbClr val="008080"/>
              </a:solidFill>
            </a:endParaRPr>
          </a:p>
          <a:p>
            <a:pPr marL="342900" indent="-342900">
              <a:buFont typeface="Arial" panose="020B0604020202020204" pitchFamily="34" charset="0"/>
              <a:buChar char="•"/>
            </a:pPr>
            <a:r>
              <a:rPr lang="en-US" sz="2400" b="1" dirty="0" smtClean="0">
                <a:solidFill>
                  <a:srgbClr val="008080"/>
                </a:solidFill>
              </a:rPr>
              <a:t>Definition – Indirect Impact: </a:t>
            </a:r>
            <a:r>
              <a:rPr lang="en-US" sz="2400" dirty="0" smtClean="0">
                <a:solidFill>
                  <a:srgbClr val="008080"/>
                </a:solidFill>
              </a:rPr>
              <a:t>A party experiences an indirect impact</a:t>
            </a:r>
            <a:r>
              <a:rPr lang="en-US" sz="2400" b="1" i="1" dirty="0" smtClean="0">
                <a:solidFill>
                  <a:srgbClr val="008080"/>
                </a:solidFill>
              </a:rPr>
              <a:t> </a:t>
            </a:r>
            <a:r>
              <a:rPr lang="en-US" sz="2400" dirty="0" smtClean="0">
                <a:solidFill>
                  <a:srgbClr val="008080"/>
                </a:solidFill>
              </a:rPr>
              <a:t>if, by the  imposition of a rule, it experiences a cost or benefit and </a:t>
            </a:r>
            <a:r>
              <a:rPr lang="en-US" sz="2400" u="sng" dirty="0" smtClean="0">
                <a:solidFill>
                  <a:srgbClr val="008080"/>
                </a:solidFill>
              </a:rPr>
              <a:t>it is </a:t>
            </a:r>
            <a:r>
              <a:rPr lang="en-US" sz="2400" i="1" u="sng" dirty="0" smtClean="0">
                <a:solidFill>
                  <a:srgbClr val="008080"/>
                </a:solidFill>
              </a:rPr>
              <a:t>not</a:t>
            </a:r>
            <a:r>
              <a:rPr lang="en-US" sz="2400" u="sng" dirty="0" smtClean="0">
                <a:solidFill>
                  <a:srgbClr val="008080"/>
                </a:solidFill>
              </a:rPr>
              <a:t> a constrained party</a:t>
            </a:r>
            <a:r>
              <a:rPr lang="en-US" sz="2400" dirty="0" smtClean="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 xmlns:p14="http://schemas.microsoft.com/office/powerpoint/2010/main" val="2825492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955203"/>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rgbClr val="008080"/>
                </a:solidFill>
              </a:rPr>
              <a:t>All of the definitions presented thus far are general in nature. However, to this analysis executable in practice, some limitations must be imposed.</a:t>
            </a:r>
          </a:p>
          <a:p>
            <a:endParaRPr lang="en-US" sz="1400" dirty="0" smtClean="0">
              <a:solidFill>
                <a:srgbClr val="008080"/>
              </a:solidFill>
            </a:endParaRPr>
          </a:p>
          <a:p>
            <a:pPr marL="342900" indent="-342900">
              <a:buFont typeface="Arial" panose="020B0604020202020204" pitchFamily="34" charset="0"/>
              <a:buChar char="•"/>
            </a:pPr>
            <a:r>
              <a:rPr lang="en-US" sz="2400" dirty="0" smtClean="0">
                <a:solidFill>
                  <a:srgbClr val="008080"/>
                </a:solidFill>
              </a:rPr>
              <a:t>The measurement of indirect impacts must be limited because they theoretically could pass from one party to a second party, from the second to a third party, from the third party to a fourth, and so forth.</a:t>
            </a:r>
          </a:p>
          <a:p>
            <a:endParaRPr lang="en-US" sz="1400" dirty="0" smtClean="0">
              <a:solidFill>
                <a:srgbClr val="008080"/>
              </a:solidFill>
            </a:endParaRPr>
          </a:p>
          <a:p>
            <a:pPr marL="342900" indent="-342900">
              <a:buFont typeface="Arial" panose="020B0604020202020204" pitchFamily="34" charset="0"/>
              <a:buChar char="•"/>
            </a:pPr>
            <a:r>
              <a:rPr lang="en-US" sz="2400" dirty="0" smtClean="0">
                <a:solidFill>
                  <a:srgbClr val="008080"/>
                </a:solidFill>
              </a:rPr>
              <a:t>In the next slide, a list is given that specifies all of the affected parties whose impacts must be measured and recorded by rule filing entities. </a:t>
            </a: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endParaRPr lang="en-US" sz="2400" dirty="0" smtClean="0">
              <a:solidFill>
                <a:srgbClr val="008080"/>
              </a:solidFill>
            </a:endParaRP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endParaRPr lang="en-US" sz="2400" dirty="0" smtClean="0">
              <a:solidFill>
                <a:srgbClr val="008080"/>
              </a:solidFill>
            </a:endParaRPr>
          </a:p>
          <a:p>
            <a:endParaRPr lang="en-US" sz="2400" dirty="0" smtClean="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 xmlns:p14="http://schemas.microsoft.com/office/powerpoint/2010/main" val="3119275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4" y="2025525"/>
            <a:ext cx="10405556" cy="7171194"/>
          </a:xfrm>
          <a:prstGeom prst="rect">
            <a:avLst/>
          </a:prstGeom>
          <a:noFill/>
        </p:spPr>
        <p:txBody>
          <a:bodyPr wrap="square" numCol="2" rtlCol="0">
            <a:spAutoFit/>
          </a:bodyPr>
          <a:lstStyle/>
          <a:p>
            <a:pPr marL="457200" indent="-457200">
              <a:buAutoNum type="arabicParenR"/>
            </a:pPr>
            <a:r>
              <a:rPr lang="en-US" sz="1900" b="1" dirty="0" smtClean="0">
                <a:solidFill>
                  <a:srgbClr val="008080"/>
                </a:solidFill>
              </a:rPr>
              <a:t>The Constrained Party:</a:t>
            </a:r>
          </a:p>
          <a:p>
            <a:endParaRPr lang="en-US" sz="1000" b="1" dirty="0" smtClean="0">
              <a:solidFill>
                <a:srgbClr val="008080"/>
              </a:solidFill>
            </a:endParaRPr>
          </a:p>
          <a:p>
            <a:pPr marL="914400" lvl="1" indent="-457200">
              <a:buAutoNum type="romanLcPeriod"/>
            </a:pPr>
            <a:r>
              <a:rPr lang="en-US" sz="1900" dirty="0" smtClean="0">
                <a:solidFill>
                  <a:srgbClr val="008080"/>
                </a:solidFill>
              </a:rPr>
              <a:t>Direct fiscal impacts</a:t>
            </a:r>
          </a:p>
          <a:p>
            <a:pPr marL="914400" lvl="1" indent="-457200">
              <a:buAutoNum type="romanLcPeriod"/>
            </a:pPr>
            <a:r>
              <a:rPr lang="en-US" sz="1900" dirty="0" smtClean="0">
                <a:solidFill>
                  <a:srgbClr val="008080"/>
                </a:solidFill>
              </a:rPr>
              <a:t>Direct non-fiscal impacts</a:t>
            </a:r>
          </a:p>
          <a:p>
            <a:pPr marL="914400" lvl="1" indent="-457200">
              <a:buAutoNum type="romanLcPeriod"/>
            </a:pPr>
            <a:r>
              <a:rPr lang="en-US" sz="1900" dirty="0" smtClean="0">
                <a:solidFill>
                  <a:srgbClr val="008080"/>
                </a:solidFill>
              </a:rPr>
              <a:t>Inestimable direct fiscal impacts along with characterization of why the fiscal impacts are inestimable.</a:t>
            </a:r>
          </a:p>
          <a:p>
            <a:pPr marL="457200" indent="-457200">
              <a:buAutoNum type="arabicParenR"/>
            </a:pPr>
            <a:endParaRPr lang="en-US" sz="1000" dirty="0" smtClean="0">
              <a:solidFill>
                <a:srgbClr val="008080"/>
              </a:solidFill>
            </a:endParaRPr>
          </a:p>
          <a:p>
            <a:pPr marL="457200" indent="-457200">
              <a:buFont typeface="+mj-lt"/>
              <a:buAutoNum type="arabicParenR" startAt="2"/>
            </a:pPr>
            <a:r>
              <a:rPr lang="en-US" sz="1900" b="1" dirty="0" smtClean="0">
                <a:solidFill>
                  <a:srgbClr val="008080"/>
                </a:solidFill>
              </a:rPr>
              <a:t>State and Local Government</a:t>
            </a:r>
          </a:p>
          <a:p>
            <a:pPr lvl="1"/>
            <a:endParaRPr lang="en-US" sz="1900" dirty="0" smtClean="0">
              <a:solidFill>
                <a:srgbClr val="008080"/>
              </a:solidFill>
            </a:endParaRPr>
          </a:p>
          <a:p>
            <a:pPr marL="914400" lvl="1" indent="-457200">
              <a:buAutoNum type="romanLcPeriod"/>
            </a:pPr>
            <a:r>
              <a:rPr lang="en-US" sz="1900" dirty="0" smtClean="0">
                <a:solidFill>
                  <a:srgbClr val="008080"/>
                </a:solidFill>
              </a:rPr>
              <a:t>All Indirect fiscal impacts, no matter how distant they are from the exchange relationship with the constrained party.</a:t>
            </a:r>
          </a:p>
          <a:p>
            <a:pPr marL="514350" indent="-514350">
              <a:buFont typeface="+mj-lt"/>
              <a:buAutoNum type="arabicParenR" startAt="2"/>
            </a:pPr>
            <a:endParaRPr lang="en-US" sz="1900" dirty="0" smtClean="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smtClean="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smtClean="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smtClean="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smtClean="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smtClean="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r>
              <a:rPr lang="en-US" sz="1900" b="1" dirty="0" smtClean="0">
                <a:solidFill>
                  <a:srgbClr val="008080"/>
                </a:solidFill>
              </a:rPr>
              <a:t>Small Business, Non-Small Business, and Other Persons</a:t>
            </a:r>
          </a:p>
          <a:p>
            <a:endParaRPr lang="en-US" sz="1000" b="1" dirty="0" smtClean="0">
              <a:solidFill>
                <a:srgbClr val="008080"/>
              </a:solidFill>
            </a:endParaRPr>
          </a:p>
          <a:p>
            <a:pPr marL="971550" lvl="1" indent="-514350">
              <a:buFont typeface="+mj-lt"/>
              <a:buAutoNum type="romanLcPeriod"/>
            </a:pPr>
            <a:r>
              <a:rPr lang="en-US" sz="1900" dirty="0">
                <a:solidFill>
                  <a:srgbClr val="008080"/>
                </a:solidFill>
              </a:rPr>
              <a:t>if any of </a:t>
            </a:r>
            <a:r>
              <a:rPr lang="en-US" sz="1900" dirty="0" smtClean="0">
                <a:solidFill>
                  <a:srgbClr val="008080"/>
                </a:solidFill>
              </a:rPr>
              <a:t>these </a:t>
            </a:r>
            <a:r>
              <a:rPr lang="en-US" sz="1900" dirty="0">
                <a:solidFill>
                  <a:srgbClr val="008080"/>
                </a:solidFill>
              </a:rPr>
              <a:t>parties are indirectly impacted by the constrained party </a:t>
            </a:r>
            <a:r>
              <a:rPr lang="en-US" sz="1900" u="sng" dirty="0">
                <a:solidFill>
                  <a:srgbClr val="008080"/>
                </a:solidFill>
              </a:rPr>
              <a:t>and they </a:t>
            </a:r>
            <a:r>
              <a:rPr lang="en-US" sz="1900" u="sng" dirty="0" smtClean="0">
                <a:solidFill>
                  <a:srgbClr val="008080"/>
                </a:solidFill>
              </a:rPr>
              <a:t>engage </a:t>
            </a:r>
            <a:r>
              <a:rPr lang="en-US" sz="1900" u="sng" dirty="0">
                <a:solidFill>
                  <a:srgbClr val="008080"/>
                </a:solidFill>
              </a:rPr>
              <a:t>in the same immediate </a:t>
            </a:r>
            <a:r>
              <a:rPr lang="en-US" sz="1900" u="sng" dirty="0" smtClean="0">
                <a:solidFill>
                  <a:srgbClr val="008080"/>
                </a:solidFill>
              </a:rPr>
              <a:t>markets </a:t>
            </a:r>
            <a:r>
              <a:rPr lang="en-US" sz="1900" u="sng" dirty="0">
                <a:solidFill>
                  <a:srgbClr val="008080"/>
                </a:solidFill>
              </a:rPr>
              <a:t>with the constrained party</a:t>
            </a:r>
            <a:r>
              <a:rPr lang="en-US" sz="1900" dirty="0">
                <a:solidFill>
                  <a:srgbClr val="008080"/>
                </a:solidFill>
              </a:rPr>
              <a:t>, </a:t>
            </a:r>
            <a:r>
              <a:rPr lang="en-US" sz="1900" dirty="0" smtClean="0">
                <a:solidFill>
                  <a:srgbClr val="008080"/>
                </a:solidFill>
              </a:rPr>
              <a:t>then the following must be reported:</a:t>
            </a:r>
          </a:p>
          <a:p>
            <a:pPr lvl="1"/>
            <a:endParaRPr lang="en-US" sz="1000" dirty="0" smtClean="0">
              <a:solidFill>
                <a:srgbClr val="008080"/>
              </a:solidFill>
            </a:endParaRPr>
          </a:p>
          <a:p>
            <a:pPr marL="1428750" lvl="2" indent="-514350">
              <a:buFont typeface="+mj-lt"/>
              <a:buAutoNum type="alphaLcPeriod"/>
            </a:pPr>
            <a:r>
              <a:rPr lang="en-US" sz="1900" dirty="0" smtClean="0">
                <a:solidFill>
                  <a:srgbClr val="008080"/>
                </a:solidFill>
              </a:rPr>
              <a:t>All indirect impacts</a:t>
            </a:r>
          </a:p>
          <a:p>
            <a:pPr marL="1428750" lvl="2" indent="-514350">
              <a:buFont typeface="+mj-lt"/>
              <a:buAutoNum type="alphaLcPeriod"/>
            </a:pPr>
            <a:r>
              <a:rPr lang="en-US" sz="1900" dirty="0">
                <a:solidFill>
                  <a:srgbClr val="008080"/>
                </a:solidFill>
              </a:rPr>
              <a:t>Inestimable direct fiscal impacts along with characterization of why the fiscal impacts are inestimable.</a:t>
            </a:r>
          </a:p>
          <a:p>
            <a:pPr marL="1428750" lvl="2" indent="-514350">
              <a:buFont typeface="+mj-lt"/>
              <a:buAutoNum type="alphaLcPeriod"/>
            </a:pPr>
            <a:r>
              <a:rPr lang="en-US" sz="1900" dirty="0">
                <a:solidFill>
                  <a:srgbClr val="008080"/>
                </a:solidFill>
              </a:rPr>
              <a:t>All indirect non-fiscal </a:t>
            </a:r>
            <a:r>
              <a:rPr lang="en-US" sz="1900" dirty="0" smtClean="0">
                <a:solidFill>
                  <a:srgbClr val="008080"/>
                </a:solidFill>
              </a:rPr>
              <a:t>impacts</a:t>
            </a:r>
            <a:endParaRPr lang="en-US" sz="2000" dirty="0" smtClean="0">
              <a:solidFill>
                <a:srgbClr val="008080"/>
              </a:solidFill>
            </a:endParaRPr>
          </a:p>
          <a:p>
            <a:pPr marL="1428750" lvl="2" indent="-514350">
              <a:buFont typeface="+mj-lt"/>
              <a:buAutoNum type="alphaLcPeriod"/>
            </a:pPr>
            <a:endParaRPr lang="en-US" sz="2000" dirty="0" smtClean="0">
              <a:solidFill>
                <a:srgbClr val="008080"/>
              </a:solidFill>
            </a:endParaRPr>
          </a:p>
          <a:p>
            <a:pPr marL="971550" lvl="1" indent="-514350">
              <a:buFont typeface="+mj-lt"/>
              <a:buAutoNum type="romanLcPeriod"/>
            </a:pPr>
            <a:endParaRPr lang="en-US" sz="2400" dirty="0" smtClean="0">
              <a:solidFill>
                <a:srgbClr val="008080"/>
              </a:solidFill>
            </a:endParaRP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endParaRPr lang="en-US" sz="2400" dirty="0" smtClean="0">
              <a:solidFill>
                <a:srgbClr val="008080"/>
              </a:solidFill>
            </a:endParaRP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endParaRPr lang="en-US" sz="2400" dirty="0" smtClean="0">
              <a:solidFill>
                <a:srgbClr val="008080"/>
              </a:solidFill>
            </a:endParaRPr>
          </a:p>
          <a:p>
            <a:endParaRPr lang="en-US" sz="2400" dirty="0" smtClean="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 xmlns:p14="http://schemas.microsoft.com/office/powerpoint/2010/main" val="576003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61665"/>
          </a:xfrm>
          <a:prstGeom prst="rect">
            <a:avLst/>
          </a:prstGeom>
          <a:noFill/>
        </p:spPr>
        <p:txBody>
          <a:bodyPr wrap="square" rtlCol="0">
            <a:spAutoFit/>
          </a:bodyPr>
          <a:lstStyle/>
          <a:p>
            <a:r>
              <a:rPr lang="en-US" sz="2400" b="1" dirty="0" smtClean="0">
                <a:solidFill>
                  <a:srgbClr val="008080"/>
                </a:solidFill>
              </a:rPr>
              <a:t>An illustration of the scope of indirect impacts to be measured and reported</a:t>
            </a:r>
          </a:p>
        </p:txBody>
      </p:sp>
      <p:graphicFrame>
        <p:nvGraphicFramePr>
          <p:cNvPr id="13" name="Diagram 12"/>
          <p:cNvGraphicFramePr/>
          <p:nvPr>
            <p:extLst/>
          </p:nvPr>
        </p:nvGraphicFramePr>
        <p:xfrm>
          <a:off x="2032000" y="2408282"/>
          <a:ext cx="8128000" cy="385951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 xmlns:p14="http://schemas.microsoft.com/office/powerpoint/2010/main" val="2426943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2: Count the Number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736482"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rgbClr val="008080"/>
                </a:solidFill>
              </a:rPr>
              <a:t>Providing a count of the number of businesses or individuals affected is required for understanding the breadth of a rule’s impact on society.</a:t>
            </a:r>
          </a:p>
          <a:p>
            <a:endParaRPr lang="en-US" sz="2400" dirty="0" smtClean="0">
              <a:solidFill>
                <a:srgbClr val="008080"/>
              </a:solidFill>
            </a:endParaRPr>
          </a:p>
          <a:p>
            <a:pPr marL="342900" indent="-342900">
              <a:buFont typeface="Arial" panose="020B0604020202020204" pitchFamily="34" charset="0"/>
              <a:buChar char="•"/>
            </a:pPr>
            <a:r>
              <a:rPr lang="en-US" sz="2400" dirty="0" smtClean="0">
                <a:solidFill>
                  <a:srgbClr val="008080"/>
                </a:solidFill>
              </a:rPr>
              <a:t>Affected parties requiring counts are the following:</a:t>
            </a:r>
          </a:p>
          <a:p>
            <a:endParaRPr lang="en-US" sz="2400" dirty="0">
              <a:solidFill>
                <a:srgbClr val="008080"/>
              </a:solidFill>
            </a:endParaRPr>
          </a:p>
          <a:p>
            <a:pPr marL="914400" lvl="1" indent="-457200">
              <a:buFont typeface="+mj-lt"/>
              <a:buAutoNum type="arabicPeriod"/>
            </a:pPr>
            <a:r>
              <a:rPr lang="en-US" sz="2400" dirty="0" smtClean="0">
                <a:solidFill>
                  <a:srgbClr val="008080"/>
                </a:solidFill>
              </a:rPr>
              <a:t>Small businesses</a:t>
            </a:r>
          </a:p>
          <a:p>
            <a:pPr marL="914400" lvl="1" indent="-457200">
              <a:buFont typeface="+mj-lt"/>
              <a:buAutoNum type="arabicPeriod"/>
            </a:pPr>
            <a:r>
              <a:rPr lang="en-US" sz="2400" dirty="0" smtClean="0">
                <a:solidFill>
                  <a:srgbClr val="008080"/>
                </a:solidFill>
              </a:rPr>
              <a:t>Non-small businesses</a:t>
            </a:r>
          </a:p>
          <a:p>
            <a:pPr marL="914400" lvl="1" indent="-457200">
              <a:buFont typeface="+mj-lt"/>
              <a:buAutoNum type="arabicPeriod"/>
            </a:pPr>
            <a:r>
              <a:rPr lang="en-US" sz="2400" dirty="0" smtClean="0">
                <a:solidFill>
                  <a:srgbClr val="008080"/>
                </a:solidFill>
              </a:rPr>
              <a:t>Other persons (provide counts for each group)</a:t>
            </a:r>
          </a:p>
          <a:p>
            <a:endParaRPr lang="en-US" sz="2400" dirty="0" smtClean="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 xmlns:p14="http://schemas.microsoft.com/office/powerpoint/2010/main" val="3289131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2: Count the Number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662541"/>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rgbClr val="008080"/>
                </a:solidFill>
              </a:rPr>
              <a:t>Many resources are available for gathering counts of affected individuals; two are listed below and will be discussed later in the case examples (See slides 31, 60, and 67) .</a:t>
            </a:r>
          </a:p>
          <a:p>
            <a:pPr lvl="2"/>
            <a:endParaRPr lang="en-US" sz="800" dirty="0" smtClean="0">
              <a:solidFill>
                <a:srgbClr val="008080"/>
              </a:solidFill>
            </a:endParaRPr>
          </a:p>
          <a:p>
            <a:pPr marL="914400" lvl="1" indent="-457200">
              <a:buFont typeface="+mj-lt"/>
              <a:buAutoNum type="arabicPeriod"/>
            </a:pPr>
            <a:r>
              <a:rPr lang="en-US" sz="2400" dirty="0" smtClean="0">
                <a:solidFill>
                  <a:srgbClr val="008080"/>
                </a:solidFill>
              </a:rPr>
              <a:t>NAICS Website </a:t>
            </a:r>
          </a:p>
          <a:p>
            <a:pPr marL="1428750" lvl="2" indent="-514350">
              <a:buFont typeface="+mj-lt"/>
              <a:buAutoNum type="romanLcPeriod"/>
            </a:pPr>
            <a:r>
              <a:rPr lang="en-US" sz="2400" dirty="0" smtClean="0">
                <a:solidFill>
                  <a:srgbClr val="008080"/>
                </a:solidFill>
              </a:rPr>
              <a:t>https://www.census.gov/eos/www/naics/  </a:t>
            </a:r>
          </a:p>
          <a:p>
            <a:pPr lvl="2"/>
            <a:endParaRPr lang="en-US" sz="800" dirty="0" smtClean="0">
              <a:solidFill>
                <a:srgbClr val="008080"/>
              </a:solidFill>
            </a:endParaRPr>
          </a:p>
          <a:p>
            <a:pPr marL="914400" lvl="1" indent="-457200">
              <a:buFont typeface="+mj-lt"/>
              <a:buAutoNum type="arabicPeriod"/>
            </a:pPr>
            <a:r>
              <a:rPr lang="en-US" sz="2400" dirty="0">
                <a:solidFill>
                  <a:srgbClr val="008080"/>
                </a:solidFill>
              </a:rPr>
              <a:t>DWS </a:t>
            </a:r>
            <a:r>
              <a:rPr lang="en-US" sz="2400" dirty="0" err="1">
                <a:solidFill>
                  <a:srgbClr val="008080"/>
                </a:solidFill>
              </a:rPr>
              <a:t>FirmFind</a:t>
            </a:r>
            <a:endParaRPr lang="en-US" sz="2400" dirty="0">
              <a:solidFill>
                <a:srgbClr val="008080"/>
              </a:solidFill>
            </a:endParaRPr>
          </a:p>
          <a:p>
            <a:pPr marL="1428750" lvl="2" indent="-514350">
              <a:buFont typeface="+mj-lt"/>
              <a:buAutoNum type="romanLcPeriod"/>
            </a:pPr>
            <a:r>
              <a:rPr lang="en-US" sz="2400" dirty="0">
                <a:solidFill>
                  <a:srgbClr val="008080"/>
                </a:solidFill>
              </a:rPr>
              <a:t>https://jobs.utah.gov/jsp/firmfind/#/ </a:t>
            </a:r>
          </a:p>
          <a:p>
            <a:pPr marL="971550" lvl="1" indent="-514350">
              <a:buFont typeface="+mj-lt"/>
              <a:buAutoNum type="arabicPeriod"/>
            </a:pPr>
            <a:endParaRPr lang="en-US" sz="2400" dirty="0" smtClean="0">
              <a:solidFill>
                <a:srgbClr val="008080"/>
              </a:solidFill>
            </a:endParaRPr>
          </a:p>
          <a:p>
            <a:pPr lvl="1"/>
            <a:endParaRPr lang="en-US" sz="2400" dirty="0" smtClean="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 xmlns:p14="http://schemas.microsoft.com/office/powerpoint/2010/main" val="2566156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3: Estimate the Fiscal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062651"/>
          </a:xfrm>
          <a:prstGeom prst="rect">
            <a:avLst/>
          </a:prstGeom>
          <a:noFill/>
        </p:spPr>
        <p:txBody>
          <a:bodyPr wrap="square" rtlCol="0">
            <a:spAutoFit/>
          </a:bodyPr>
          <a:lstStyle/>
          <a:p>
            <a:r>
              <a:rPr lang="en-US" sz="2400" dirty="0" smtClean="0">
                <a:solidFill>
                  <a:srgbClr val="008080"/>
                </a:solidFill>
              </a:rPr>
              <a:t>When estimating a fiscal impact, it should be measured relative to a </a:t>
            </a:r>
            <a:r>
              <a:rPr lang="en-US" sz="2400" i="1" dirty="0" smtClean="0">
                <a:solidFill>
                  <a:srgbClr val="008080"/>
                </a:solidFill>
              </a:rPr>
              <a:t>baseline</a:t>
            </a:r>
            <a:r>
              <a:rPr lang="en-US" sz="2400" dirty="0" smtClean="0">
                <a:solidFill>
                  <a:srgbClr val="008080"/>
                </a:solidFill>
              </a:rPr>
              <a:t>. </a:t>
            </a:r>
          </a:p>
          <a:p>
            <a:endParaRPr lang="en-US" sz="1400" dirty="0" smtClean="0">
              <a:solidFill>
                <a:srgbClr val="008080"/>
              </a:solidFill>
            </a:endParaRPr>
          </a:p>
          <a:p>
            <a:pPr marL="342900" indent="-342900">
              <a:buFont typeface="Arial" panose="020B0604020202020204" pitchFamily="34" charset="0"/>
              <a:buChar char="•"/>
            </a:pPr>
            <a:r>
              <a:rPr lang="en-US" sz="2400" b="1" dirty="0">
                <a:solidFill>
                  <a:srgbClr val="008080"/>
                </a:solidFill>
              </a:rPr>
              <a:t>Definition – Baseline: </a:t>
            </a:r>
            <a:r>
              <a:rPr lang="en-US" sz="2400" dirty="0">
                <a:solidFill>
                  <a:srgbClr val="008080"/>
                </a:solidFill>
              </a:rPr>
              <a:t>The current state of all exchange or market relationships among all parties </a:t>
            </a:r>
            <a:r>
              <a:rPr lang="en-US" sz="2400" i="1" dirty="0">
                <a:solidFill>
                  <a:srgbClr val="008080"/>
                </a:solidFill>
              </a:rPr>
              <a:t>before</a:t>
            </a:r>
            <a:r>
              <a:rPr lang="en-US" sz="2400" dirty="0">
                <a:solidFill>
                  <a:srgbClr val="008080"/>
                </a:solidFill>
              </a:rPr>
              <a:t> the imposition of </a:t>
            </a:r>
            <a:r>
              <a:rPr lang="en-US" sz="2400" dirty="0" smtClean="0">
                <a:solidFill>
                  <a:srgbClr val="008080"/>
                </a:solidFill>
              </a:rPr>
              <a:t>a proposed </a:t>
            </a:r>
            <a:r>
              <a:rPr lang="en-US" sz="2400" dirty="0">
                <a:solidFill>
                  <a:srgbClr val="008080"/>
                </a:solidFill>
              </a:rPr>
              <a:t>rule</a:t>
            </a:r>
            <a:r>
              <a:rPr lang="en-US" sz="2400" dirty="0" smtClean="0">
                <a:solidFill>
                  <a:srgbClr val="008080"/>
                </a:solidFill>
              </a:rPr>
              <a:t>.</a:t>
            </a:r>
          </a:p>
          <a:p>
            <a:pPr marL="342900" indent="-342900">
              <a:buFont typeface="Arial" panose="020B0604020202020204" pitchFamily="34" charset="0"/>
              <a:buChar char="•"/>
            </a:pPr>
            <a:endParaRPr lang="en-US" sz="1400" dirty="0">
              <a:solidFill>
                <a:srgbClr val="008080"/>
              </a:solidFill>
            </a:endParaRPr>
          </a:p>
          <a:p>
            <a:r>
              <a:rPr lang="en-US" sz="2400" dirty="0" smtClean="0">
                <a:solidFill>
                  <a:srgbClr val="008080"/>
                </a:solidFill>
              </a:rPr>
              <a:t>Rule filing entities will generally need to determine two types of impacts:</a:t>
            </a:r>
          </a:p>
          <a:p>
            <a:endParaRPr lang="en-US" sz="1400" dirty="0">
              <a:solidFill>
                <a:srgbClr val="008080"/>
              </a:solidFill>
            </a:endParaRPr>
          </a:p>
          <a:p>
            <a:pPr marL="457200" indent="-457200">
              <a:buAutoNum type="arabicPeriod"/>
            </a:pPr>
            <a:r>
              <a:rPr lang="en-US" sz="2400" dirty="0" smtClean="0">
                <a:solidFill>
                  <a:srgbClr val="008080"/>
                </a:solidFill>
              </a:rPr>
              <a:t>An annual average fiscal impact for a typical member of an affected party relative to a baseline</a:t>
            </a:r>
          </a:p>
          <a:p>
            <a:pPr marL="457200" indent="-457200">
              <a:buAutoNum type="arabicPeriod"/>
            </a:pPr>
            <a:r>
              <a:rPr lang="en-US" sz="2400" dirty="0" smtClean="0">
                <a:solidFill>
                  <a:srgbClr val="008080"/>
                </a:solidFill>
              </a:rPr>
              <a:t>An annual total fiscal impact for the affected party (</a:t>
            </a:r>
            <a:r>
              <a:rPr lang="en-US" sz="2400" b="1" dirty="0" smtClean="0">
                <a:solidFill>
                  <a:srgbClr val="008080"/>
                </a:solidFill>
              </a:rPr>
              <a:t>multiply the count of affected individuals per party by the annual average fiscal impact per individual)</a:t>
            </a:r>
            <a:endParaRPr lang="en-US" sz="2400" b="1"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 xmlns:p14="http://schemas.microsoft.com/office/powerpoint/2010/main" val="2790586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lvl="0">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a:t>
            </a:r>
            <a:r>
              <a:rPr lang="en-US" sz="3200" b="1" kern="0" dirty="0">
                <a:solidFill>
                  <a:srgbClr val="008080"/>
                </a:solidFill>
                <a:latin typeface="Arial"/>
                <a:cs typeface="Arial"/>
                <a:sym typeface="Arial"/>
              </a:rPr>
              <a:t>: Record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1723549"/>
          </a:xfrm>
          <a:prstGeom prst="rect">
            <a:avLst/>
          </a:prstGeom>
          <a:noFill/>
        </p:spPr>
        <p:txBody>
          <a:bodyPr wrap="square" rtlCol="0">
            <a:spAutoFit/>
          </a:bodyPr>
          <a:lstStyle/>
          <a:p>
            <a:r>
              <a:rPr lang="en-US" sz="2400" b="1" dirty="0" smtClean="0">
                <a:solidFill>
                  <a:srgbClr val="008080"/>
                </a:solidFill>
              </a:rPr>
              <a:t>Note: </a:t>
            </a:r>
            <a:r>
              <a:rPr lang="en-US" sz="2400" dirty="0" smtClean="0">
                <a:solidFill>
                  <a:srgbClr val="008080"/>
                </a:solidFill>
              </a:rPr>
              <a:t>For all Step 4 slides, the number preceding the bolded text refers to the box number in the </a:t>
            </a:r>
            <a:r>
              <a:rPr lang="en-US" sz="2400" dirty="0" err="1" smtClean="0">
                <a:solidFill>
                  <a:srgbClr val="008080"/>
                </a:solidFill>
              </a:rPr>
              <a:t>eRules</a:t>
            </a:r>
            <a:r>
              <a:rPr lang="en-US" sz="2400" dirty="0" smtClean="0">
                <a:solidFill>
                  <a:srgbClr val="008080"/>
                </a:solidFill>
              </a:rPr>
              <a:t> System wherein rule filers must enter the required narrative, which will be explained in the following slides.</a:t>
            </a:r>
          </a:p>
          <a:p>
            <a:endParaRPr lang="en-US" sz="1000" dirty="0">
              <a:solidFill>
                <a:srgbClr val="008080"/>
              </a:solidFill>
            </a:endParaRPr>
          </a:p>
          <a:p>
            <a:r>
              <a:rPr lang="en-US" sz="2400" dirty="0" smtClean="0">
                <a:solidFill>
                  <a:srgbClr val="008080"/>
                </a:solidFill>
              </a:rPr>
              <a:t>Example:</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19</a:t>
            </a:fld>
            <a:endParaRPr lang="en-US" dirty="0">
              <a:solidFill>
                <a:prstClr val="black">
                  <a:tint val="75000"/>
                </a:prstClr>
              </a:solidFill>
            </a:endParaRPr>
          </a:p>
        </p:txBody>
      </p:sp>
      <p:pic>
        <p:nvPicPr>
          <p:cNvPr id="8" name="Picture 7"/>
          <p:cNvPicPr>
            <a:picLocks noChangeAspect="1"/>
          </p:cNvPicPr>
          <p:nvPr/>
        </p:nvPicPr>
        <p:blipFill>
          <a:blip r:embed="rId4" cstate="print"/>
          <a:stretch>
            <a:fillRect/>
          </a:stretch>
        </p:blipFill>
        <p:spPr>
          <a:xfrm>
            <a:off x="1001656" y="4113215"/>
            <a:ext cx="4806911" cy="1141367"/>
          </a:xfrm>
          <a:prstGeom prst="rect">
            <a:avLst/>
          </a:prstGeom>
          <a:ln w="28575">
            <a:solidFill>
              <a:schemeClr val="tx1"/>
            </a:solidFill>
          </a:ln>
        </p:spPr>
      </p:pic>
      <p:pic>
        <p:nvPicPr>
          <p:cNvPr id="9" name="Picture 8"/>
          <p:cNvPicPr>
            <a:picLocks noChangeAspect="1"/>
          </p:cNvPicPr>
          <p:nvPr/>
        </p:nvPicPr>
        <p:blipFill>
          <a:blip r:embed="rId5" cstate="print"/>
          <a:stretch>
            <a:fillRect/>
          </a:stretch>
        </p:blipFill>
        <p:spPr>
          <a:xfrm>
            <a:off x="6453325" y="4123431"/>
            <a:ext cx="4667250" cy="1120933"/>
          </a:xfrm>
          <a:prstGeom prst="rect">
            <a:avLst/>
          </a:prstGeom>
          <a:ln w="28575">
            <a:solidFill>
              <a:schemeClr val="tx1"/>
            </a:solidFill>
          </a:ln>
        </p:spPr>
      </p:pic>
      <p:sp>
        <p:nvSpPr>
          <p:cNvPr id="16" name="TextBox 15"/>
          <p:cNvSpPr txBox="1"/>
          <p:nvPr/>
        </p:nvSpPr>
        <p:spPr>
          <a:xfrm>
            <a:off x="1001656" y="5369871"/>
            <a:ext cx="10118919" cy="461665"/>
          </a:xfrm>
          <a:prstGeom prst="rect">
            <a:avLst/>
          </a:prstGeom>
          <a:noFill/>
        </p:spPr>
        <p:txBody>
          <a:bodyPr wrap="square" rtlCol="0">
            <a:spAutoFit/>
          </a:bodyPr>
          <a:lstStyle/>
          <a:p>
            <a:pPr algn="ctr"/>
            <a:r>
              <a:rPr lang="en-US" sz="2400" dirty="0" smtClean="0">
                <a:solidFill>
                  <a:srgbClr val="008080"/>
                </a:solidFill>
              </a:rPr>
              <a:t>**Slide 20 corresponds with box 7A in the </a:t>
            </a:r>
            <a:r>
              <a:rPr lang="en-US" sz="2400" dirty="0" err="1" smtClean="0">
                <a:solidFill>
                  <a:srgbClr val="008080"/>
                </a:solidFill>
              </a:rPr>
              <a:t>eRules</a:t>
            </a:r>
            <a:r>
              <a:rPr lang="en-US" sz="2400" dirty="0" smtClean="0">
                <a:solidFill>
                  <a:srgbClr val="008080"/>
                </a:solidFill>
              </a:rPr>
              <a:t> System</a:t>
            </a:r>
            <a:endParaRPr lang="en-US" sz="2400" dirty="0">
              <a:solidFill>
                <a:srgbClr val="008080"/>
              </a:solidFill>
            </a:endParaRPr>
          </a:p>
        </p:txBody>
      </p:sp>
      <p:cxnSp>
        <p:nvCxnSpPr>
          <p:cNvPr id="18" name="Straight Arrow Connector 17"/>
          <p:cNvCxnSpPr/>
          <p:nvPr/>
        </p:nvCxnSpPr>
        <p:spPr>
          <a:xfrm>
            <a:off x="5921829" y="4702629"/>
            <a:ext cx="39188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5921829" y="5046617"/>
            <a:ext cx="39188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921829" y="4376058"/>
            <a:ext cx="39188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164234" y="3670167"/>
            <a:ext cx="2159878" cy="461665"/>
          </a:xfrm>
          <a:prstGeom prst="rect">
            <a:avLst/>
          </a:prstGeom>
          <a:noFill/>
        </p:spPr>
        <p:txBody>
          <a:bodyPr wrap="square" rtlCol="0">
            <a:spAutoFit/>
          </a:bodyPr>
          <a:lstStyle/>
          <a:p>
            <a:pPr algn="ctr"/>
            <a:r>
              <a:rPr lang="en-US" sz="2400" dirty="0" smtClean="0">
                <a:solidFill>
                  <a:srgbClr val="008080"/>
                </a:solidFill>
              </a:rPr>
              <a:t>Slide 20 </a:t>
            </a:r>
            <a:endParaRPr lang="en-US" sz="2400" dirty="0">
              <a:solidFill>
                <a:srgbClr val="008080"/>
              </a:solidFill>
            </a:endParaRPr>
          </a:p>
        </p:txBody>
      </p:sp>
      <p:sp>
        <p:nvSpPr>
          <p:cNvPr id="25" name="TextBox 24"/>
          <p:cNvSpPr txBox="1"/>
          <p:nvPr/>
        </p:nvSpPr>
        <p:spPr>
          <a:xfrm>
            <a:off x="7707011" y="3660859"/>
            <a:ext cx="2159878" cy="461665"/>
          </a:xfrm>
          <a:prstGeom prst="rect">
            <a:avLst/>
          </a:prstGeom>
          <a:noFill/>
        </p:spPr>
        <p:txBody>
          <a:bodyPr wrap="square" rtlCol="0">
            <a:spAutoFit/>
          </a:bodyPr>
          <a:lstStyle/>
          <a:p>
            <a:pPr algn="ctr"/>
            <a:r>
              <a:rPr lang="en-US" sz="2400" dirty="0" err="1" smtClean="0">
                <a:solidFill>
                  <a:srgbClr val="008080"/>
                </a:solidFill>
              </a:rPr>
              <a:t>eRules</a:t>
            </a:r>
            <a:r>
              <a:rPr lang="en-US" sz="2400" dirty="0" smtClean="0">
                <a:solidFill>
                  <a:srgbClr val="008080"/>
                </a:solidFill>
              </a:rPr>
              <a:t> System </a:t>
            </a:r>
            <a:endParaRPr lang="en-US" sz="2400" dirty="0">
              <a:solidFill>
                <a:srgbClr val="008080"/>
              </a:solidFill>
            </a:endParaRPr>
          </a:p>
        </p:txBody>
      </p:sp>
    </p:spTree>
    <p:extLst>
      <p:ext uri="{BB962C8B-B14F-4D97-AF65-F5344CB8AC3E}">
        <p14:creationId xmlns="" xmlns:p14="http://schemas.microsoft.com/office/powerpoint/2010/main" val="1082055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Why </a:t>
            </a:r>
            <a:r>
              <a:rPr lang="en-US" dirty="0">
                <a:solidFill>
                  <a:prstClr val="white"/>
                </a:solidFill>
                <a:latin typeface="Arial"/>
                <a:cs typeface="Arial"/>
                <a:sym typeface="Arial"/>
              </a:rPr>
              <a:t>t</a:t>
            </a:r>
            <a:r>
              <a:rPr lang="en-US" dirty="0" smtClean="0">
                <a:solidFill>
                  <a:prstClr val="white"/>
                </a:solidFill>
                <a:latin typeface="Arial"/>
                <a:cs typeface="Arial"/>
                <a:sym typeface="Arial"/>
              </a:rPr>
              <a:t>he Analysis?</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5" y="1532299"/>
            <a:ext cx="10330196" cy="4154984"/>
          </a:xfrm>
          <a:prstGeom prst="rect">
            <a:avLst/>
          </a:prstGeom>
          <a:noFill/>
        </p:spPr>
        <p:txBody>
          <a:bodyPr wrap="square" rtlCol="0">
            <a:spAutoFit/>
          </a:bodyPr>
          <a:lstStyle/>
          <a:p>
            <a:pPr marL="457200" lvl="0" indent="-457200">
              <a:buFont typeface="Arial" panose="020B0604020202020204" pitchFamily="34" charset="0"/>
              <a:buChar char="•"/>
            </a:pPr>
            <a:r>
              <a:rPr kumimoji="0" lang="en-US" sz="2400" b="1" i="0" u="none" strike="noStrike" kern="0" cap="none" spc="0" normalizeH="0" baseline="0" noProof="0" dirty="0" smtClean="0">
                <a:ln>
                  <a:noFill/>
                </a:ln>
                <a:solidFill>
                  <a:srgbClr val="008080"/>
                </a:solidFill>
                <a:effectLst/>
                <a:uLnTx/>
                <a:uFillTx/>
                <a:cs typeface="Arial"/>
                <a:sym typeface="Arial"/>
              </a:rPr>
              <a:t>Executive Order No. 2017-1 and House Bill 272 </a:t>
            </a:r>
            <a:r>
              <a:rPr kumimoji="0" lang="en-US" sz="2400" b="0" i="0" u="none" strike="noStrike" kern="0" cap="none" spc="0" normalizeH="0" baseline="0" noProof="0" dirty="0" smtClean="0">
                <a:ln>
                  <a:noFill/>
                </a:ln>
                <a:solidFill>
                  <a:srgbClr val="008080"/>
                </a:solidFill>
                <a:effectLst/>
                <a:uLnTx/>
                <a:uFillTx/>
                <a:cs typeface="Arial"/>
                <a:sym typeface="Arial"/>
              </a:rPr>
              <a:t>of the 2017 General Legislative Session jointly require state rule filing entities to conduct a thorough regulatory impact analysis consistent with the criteria established by the Governor’s Office of Management and Budget (GOMB) when filing a proposed rule.</a:t>
            </a:r>
          </a:p>
          <a:p>
            <a:pPr lvl="0"/>
            <a:endParaRPr kumimoji="0" lang="en-US" sz="2400" b="0" i="0" u="none" strike="noStrike" kern="0" cap="none" spc="0" normalizeH="0" baseline="0" noProof="0" dirty="0" smtClean="0">
              <a:ln>
                <a:noFill/>
              </a:ln>
              <a:solidFill>
                <a:srgbClr val="008080"/>
              </a:solidFill>
              <a:effectLst/>
              <a:uLnTx/>
              <a:uFillTx/>
              <a:cs typeface="Arial"/>
              <a:sym typeface="Arial"/>
            </a:endParaRPr>
          </a:p>
          <a:p>
            <a:pPr marL="457200" lvl="0" indent="-457200">
              <a:buFont typeface="Arial" panose="020B0604020202020204" pitchFamily="34" charset="0"/>
              <a:buChar char="•"/>
            </a:pPr>
            <a:r>
              <a:rPr lang="en-US" sz="2400" kern="0" dirty="0" smtClean="0">
                <a:solidFill>
                  <a:srgbClr val="008080"/>
                </a:solidFill>
                <a:cs typeface="Arial"/>
                <a:sym typeface="Arial"/>
              </a:rPr>
              <a:t>The methodology presented herein constitutes the criteria by which all rule filing entities shall produce their regulatory impact analyses.</a:t>
            </a:r>
          </a:p>
          <a:p>
            <a:pPr lvl="0"/>
            <a:endParaRPr lang="en-US" sz="2400" kern="0" dirty="0" smtClean="0">
              <a:solidFill>
                <a:srgbClr val="008080"/>
              </a:solidFill>
              <a:cs typeface="Arial"/>
              <a:sym typeface="Arial"/>
            </a:endParaRPr>
          </a:p>
          <a:p>
            <a:pPr marL="457200" lvl="0" indent="-457200">
              <a:buFont typeface="Arial" panose="020B0604020202020204" pitchFamily="34" charset="0"/>
              <a:buChar char="•"/>
            </a:pPr>
            <a:r>
              <a:rPr kumimoji="0" lang="en-US" sz="2400" b="0" i="0" u="none" strike="noStrike" kern="0" cap="none" spc="0" normalizeH="0" baseline="0" noProof="0" dirty="0" smtClean="0">
                <a:ln>
                  <a:noFill/>
                </a:ln>
                <a:solidFill>
                  <a:srgbClr val="008080"/>
                </a:solidFill>
                <a:effectLst/>
                <a:uLnTx/>
                <a:uFillTx/>
                <a:cs typeface="Arial"/>
                <a:sym typeface="Arial"/>
              </a:rPr>
              <a:t>This presentation describes the methodology and provides two examples of how the methodology should be applied in practice.</a:t>
            </a:r>
          </a:p>
        </p:txBody>
      </p:sp>
      <p:sp>
        <p:nvSpPr>
          <p:cNvPr id="2" name="Slide Number Placeholder 1"/>
          <p:cNvSpPr>
            <a:spLocks noGrp="1"/>
          </p:cNvSpPr>
          <p:nvPr>
            <p:ph type="sldNum" sz="quarter" idx="12"/>
          </p:nvPr>
        </p:nvSpPr>
        <p:spPr>
          <a:xfrm>
            <a:off x="610938" y="6191052"/>
            <a:ext cx="557196" cy="365125"/>
          </a:xfrm>
        </p:spPr>
        <p:txBody>
          <a:bodyPr/>
          <a:lstStyle/>
          <a:p>
            <a:fld id="{53091032-50ED-7545-8810-6184BDE26ACF}"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 xmlns:p14="http://schemas.microsoft.com/office/powerpoint/2010/main" val="2235226480"/>
      </p:ext>
    </p:extLst>
  </p:cSld>
  <p:clrMapOvr>
    <a:masterClrMapping/>
  </p:clrMapOvr>
  <mc:AlternateContent xmlns:mc="http://schemas.openxmlformats.org/markup-compatibility/2006">
    <mc:Choice xmlns="" xmlns:p14="http://schemas.microsoft.com/office/powerpoint/2010/main" Requires="p14">
      <p:transition spd="slow" p14:dur="2000" advTm="1775"/>
    </mc:Choice>
    <mc:Fallback>
      <p:transition spd="slow" advTm="1775"/>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a:t>
            </a:r>
            <a:r>
              <a:rPr kumimoji="0" lang="en-US" sz="3200" b="1" i="0" u="none" strike="noStrike" kern="0" cap="none" spc="0" normalizeH="0" noProof="0" dirty="0" smtClean="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2800767"/>
          </a:xfrm>
          <a:prstGeom prst="rect">
            <a:avLst/>
          </a:prstGeom>
          <a:noFill/>
        </p:spPr>
        <p:txBody>
          <a:bodyPr wrap="square" rtlCol="0">
            <a:spAutoFit/>
          </a:bodyPr>
          <a:lstStyle/>
          <a:p>
            <a:pPr marL="342900" indent="-342900">
              <a:buFont typeface="Arial" panose="020B0604020202020204" pitchFamily="34" charset="0"/>
              <a:buChar char="•"/>
            </a:pPr>
            <a:r>
              <a:rPr lang="en-US" sz="2200" b="1" dirty="0" smtClean="0">
                <a:solidFill>
                  <a:srgbClr val="008080"/>
                </a:solidFill>
              </a:rPr>
              <a:t>7</a:t>
            </a:r>
            <a:r>
              <a:rPr lang="en-US" sz="2200" b="1" dirty="0">
                <a:solidFill>
                  <a:srgbClr val="008080"/>
                </a:solidFill>
              </a:rPr>
              <a:t>. Aggregate anticipated cost or savings </a:t>
            </a:r>
            <a:r>
              <a:rPr lang="en-US" sz="2200" b="1" dirty="0" smtClean="0">
                <a:solidFill>
                  <a:srgbClr val="008080"/>
                </a:solidFill>
              </a:rPr>
              <a:t>to:</a:t>
            </a:r>
          </a:p>
          <a:p>
            <a:pPr marL="800100" lvl="1" indent="-342900">
              <a:buFont typeface="Arial" panose="020B0604020202020204" pitchFamily="34" charset="0"/>
              <a:buChar char="•"/>
            </a:pPr>
            <a:r>
              <a:rPr lang="en-US" sz="2200" b="1" dirty="0" smtClean="0">
                <a:solidFill>
                  <a:srgbClr val="008080"/>
                </a:solidFill>
              </a:rPr>
              <a:t>A</a:t>
            </a:r>
            <a:r>
              <a:rPr lang="en-US" sz="2200" b="1" dirty="0">
                <a:solidFill>
                  <a:srgbClr val="008080"/>
                </a:solidFill>
              </a:rPr>
              <a:t>. State Budget: </a:t>
            </a:r>
            <a:r>
              <a:rPr lang="en-US" sz="2200" dirty="0">
                <a:solidFill>
                  <a:srgbClr val="008080"/>
                </a:solidFill>
              </a:rPr>
              <a:t>Describe how the state will be impacted and </a:t>
            </a:r>
            <a:r>
              <a:rPr lang="en-US" sz="2200" dirty="0" smtClean="0">
                <a:solidFill>
                  <a:srgbClr val="008080"/>
                </a:solidFill>
              </a:rPr>
              <a:t>identify types of impacts to the state. Include </a:t>
            </a:r>
            <a:r>
              <a:rPr lang="en-US" sz="2200" dirty="0">
                <a:solidFill>
                  <a:srgbClr val="008080"/>
                </a:solidFill>
              </a:rPr>
              <a:t>the estimated fiscal costs and benefits to the state budget. Make sure to include fiscal impacts to the state no matter how far removed they are from the constrained party. Provide enough detail that the reader can understand the various assumptions made in arriving at the estimates. If the state is not impacted, report that the proposed rule is not expected to impact state revenues or </a:t>
            </a:r>
            <a:r>
              <a:rPr lang="en-US" sz="2200" dirty="0" smtClean="0">
                <a:solidFill>
                  <a:srgbClr val="008080"/>
                </a:solidFill>
              </a:rPr>
              <a:t>expenditures</a:t>
            </a:r>
            <a:r>
              <a:rPr lang="en-US" sz="2200" dirty="0">
                <a:solidFill>
                  <a:srgbClr val="008080"/>
                </a:solidFill>
              </a:rPr>
              <a:t> </a:t>
            </a:r>
            <a:r>
              <a:rPr lang="en-US" sz="2200" dirty="0" smtClean="0">
                <a:solidFill>
                  <a:srgbClr val="008080"/>
                </a:solidFill>
              </a:rPr>
              <a:t>and explain why.</a:t>
            </a:r>
            <a:endParaRPr lang="en-US" sz="22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 xmlns:p14="http://schemas.microsoft.com/office/powerpoint/2010/main" val="279857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a:t>
            </a:r>
            <a:r>
              <a:rPr kumimoji="0" lang="en-US" sz="3200" b="1" i="0" u="none" strike="noStrike" kern="0" cap="none" spc="0" normalizeH="0" noProof="0" dirty="0" smtClean="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139321"/>
          </a:xfrm>
          <a:prstGeom prst="rect">
            <a:avLst/>
          </a:prstGeom>
          <a:noFill/>
        </p:spPr>
        <p:txBody>
          <a:bodyPr wrap="square" rtlCol="0">
            <a:spAutoFit/>
          </a:bodyPr>
          <a:lstStyle/>
          <a:p>
            <a:pPr marL="342900" indent="-342900">
              <a:buFont typeface="Arial" panose="020B0604020202020204" pitchFamily="34" charset="0"/>
              <a:buChar char="•"/>
            </a:pPr>
            <a:r>
              <a:rPr lang="en-US" sz="2200" b="1" dirty="0" smtClean="0">
                <a:solidFill>
                  <a:srgbClr val="008080"/>
                </a:solidFill>
              </a:rPr>
              <a:t>7</a:t>
            </a:r>
            <a:r>
              <a:rPr lang="en-US" sz="2200" b="1" dirty="0">
                <a:solidFill>
                  <a:srgbClr val="008080"/>
                </a:solidFill>
              </a:rPr>
              <a:t>. Aggregate anticipated cost or savings </a:t>
            </a:r>
            <a:r>
              <a:rPr lang="en-US" sz="2200" b="1" dirty="0" smtClean="0">
                <a:solidFill>
                  <a:srgbClr val="008080"/>
                </a:solidFill>
              </a:rPr>
              <a:t>to:</a:t>
            </a:r>
          </a:p>
          <a:p>
            <a:pPr marL="800100" lvl="1" indent="-342900">
              <a:buFont typeface="Arial" panose="020B0604020202020204" pitchFamily="34" charset="0"/>
              <a:buChar char="•"/>
            </a:pPr>
            <a:r>
              <a:rPr lang="en-US" sz="2200" b="1" dirty="0">
                <a:solidFill>
                  <a:srgbClr val="008080"/>
                </a:solidFill>
              </a:rPr>
              <a:t>B. Local Government: </a:t>
            </a:r>
            <a:r>
              <a:rPr lang="en-US" sz="2200" dirty="0">
                <a:solidFill>
                  <a:srgbClr val="008080"/>
                </a:solidFill>
              </a:rPr>
              <a:t>Describe how local governments will be impacted </a:t>
            </a:r>
            <a:r>
              <a:rPr lang="en-US" sz="2200" dirty="0" smtClean="0">
                <a:solidFill>
                  <a:srgbClr val="008080"/>
                </a:solidFill>
              </a:rPr>
              <a:t>and identify </a:t>
            </a:r>
            <a:r>
              <a:rPr lang="en-US" sz="2200" dirty="0">
                <a:solidFill>
                  <a:srgbClr val="008080"/>
                </a:solidFill>
              </a:rPr>
              <a:t>types of </a:t>
            </a:r>
            <a:r>
              <a:rPr lang="en-US" sz="2200" dirty="0" smtClean="0">
                <a:solidFill>
                  <a:srgbClr val="008080"/>
                </a:solidFill>
              </a:rPr>
              <a:t>impacts to local government. Include </a:t>
            </a:r>
            <a:r>
              <a:rPr lang="en-US" sz="2200" dirty="0">
                <a:solidFill>
                  <a:srgbClr val="008080"/>
                </a:solidFill>
              </a:rPr>
              <a:t>the estimated fiscal costs and benefits. </a:t>
            </a:r>
            <a:r>
              <a:rPr lang="en-US" sz="2200" dirty="0" smtClean="0">
                <a:solidFill>
                  <a:srgbClr val="008080"/>
                </a:solidFill>
              </a:rPr>
              <a:t>State how many local governments will be affected. Make </a:t>
            </a:r>
            <a:r>
              <a:rPr lang="en-US" sz="2200" dirty="0">
                <a:solidFill>
                  <a:srgbClr val="008080"/>
                </a:solidFill>
              </a:rPr>
              <a:t>sure to include fiscal impacts to local governments no matter how far removed they are from the constrained party. Provide enough detail that the reader can understand the various assumptions made in arriving at the estimates. If local governments are not impacted, report that the proposed rule is not expected to impact local governments revenues or </a:t>
            </a:r>
            <a:r>
              <a:rPr lang="en-US" sz="2200" dirty="0" smtClean="0">
                <a:solidFill>
                  <a:srgbClr val="008080"/>
                </a:solidFill>
              </a:rPr>
              <a:t>expenditures and explain why.</a:t>
            </a:r>
            <a:endParaRPr lang="en-US" sz="22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 xmlns:p14="http://schemas.microsoft.com/office/powerpoint/2010/main" val="2751425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81451" y="6501711"/>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a:t>
            </a:r>
            <a:r>
              <a:rPr kumimoji="0" lang="en-US" sz="3200" b="1" i="0" u="none" strike="noStrike" kern="0" cap="none" spc="0" normalizeH="0" noProof="0" dirty="0" smtClean="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pPr marL="342900" indent="-342900">
              <a:buFont typeface="Arial" panose="020B0604020202020204" pitchFamily="34" charset="0"/>
              <a:buChar char="•"/>
            </a:pPr>
            <a:r>
              <a:rPr lang="en-US" sz="2000" b="1" dirty="0" smtClean="0">
                <a:solidFill>
                  <a:srgbClr val="008080"/>
                </a:solidFill>
              </a:rPr>
              <a:t>7</a:t>
            </a:r>
            <a:r>
              <a:rPr lang="en-US" sz="2000" b="1" dirty="0">
                <a:solidFill>
                  <a:srgbClr val="008080"/>
                </a:solidFill>
              </a:rPr>
              <a:t>. Aggregate anticipated cost or savings </a:t>
            </a:r>
            <a:r>
              <a:rPr lang="en-US" sz="2000" b="1" dirty="0" smtClean="0">
                <a:solidFill>
                  <a:srgbClr val="008080"/>
                </a:solidFill>
              </a:rPr>
              <a:t>to:</a:t>
            </a:r>
          </a:p>
          <a:p>
            <a:pPr marL="800100" lvl="1" indent="-342900">
              <a:buFont typeface="Arial" panose="020B0604020202020204" pitchFamily="34" charset="0"/>
              <a:buChar char="•"/>
            </a:pPr>
            <a:r>
              <a:rPr lang="en-US" sz="2000" b="1" dirty="0">
                <a:solidFill>
                  <a:srgbClr val="008080"/>
                </a:solidFill>
              </a:rPr>
              <a:t>C. Small </a:t>
            </a:r>
            <a:r>
              <a:rPr lang="en-US" sz="2000" b="1" dirty="0" smtClean="0">
                <a:solidFill>
                  <a:srgbClr val="008080"/>
                </a:solidFill>
              </a:rPr>
              <a:t>Businesses:</a:t>
            </a:r>
          </a:p>
          <a:p>
            <a:pPr marL="1885950" lvl="3" indent="-514350">
              <a:buFont typeface="+mj-lt"/>
              <a:buAutoNum type="romanLcPeriod"/>
            </a:pPr>
            <a:r>
              <a:rPr lang="en-US" sz="2000" dirty="0" smtClean="0">
                <a:solidFill>
                  <a:srgbClr val="008080"/>
                </a:solidFill>
              </a:rPr>
              <a:t>Briefly </a:t>
            </a:r>
            <a:r>
              <a:rPr lang="en-US" sz="2000" dirty="0">
                <a:solidFill>
                  <a:srgbClr val="008080"/>
                </a:solidFill>
              </a:rPr>
              <a:t>describe why small businesses in Utah will be affected by the rule</a:t>
            </a:r>
          </a:p>
          <a:p>
            <a:pPr marL="1885950" lvl="3" indent="-514350">
              <a:buFont typeface="+mj-lt"/>
              <a:buAutoNum type="romanLcPeriod"/>
            </a:pPr>
            <a:r>
              <a:rPr lang="en-US" sz="2000" dirty="0">
                <a:solidFill>
                  <a:srgbClr val="008080"/>
                </a:solidFill>
              </a:rPr>
              <a:t>Identify all industries affected by name and </a:t>
            </a:r>
            <a:r>
              <a:rPr lang="en-US" sz="2000" dirty="0" smtClean="0">
                <a:solidFill>
                  <a:srgbClr val="008080"/>
                </a:solidFill>
              </a:rPr>
              <a:t>NAICS code (obtained from NAICS website or DWS </a:t>
            </a:r>
            <a:r>
              <a:rPr lang="en-US" sz="2000" dirty="0" err="1" smtClean="0">
                <a:solidFill>
                  <a:srgbClr val="008080"/>
                </a:solidFill>
              </a:rPr>
              <a:t>FirmFind</a:t>
            </a:r>
            <a:r>
              <a:rPr lang="en-US" sz="2000" dirty="0" smtClean="0">
                <a:solidFill>
                  <a:srgbClr val="008080"/>
                </a:solidFill>
              </a:rPr>
              <a:t>)</a:t>
            </a:r>
            <a:endParaRPr lang="en-US" sz="2000" dirty="0">
              <a:solidFill>
                <a:srgbClr val="008080"/>
              </a:solidFill>
            </a:endParaRPr>
          </a:p>
          <a:p>
            <a:pPr marL="1885950" lvl="3" indent="-514350">
              <a:buFont typeface="+mj-lt"/>
              <a:buAutoNum type="romanLcPeriod"/>
            </a:pPr>
            <a:r>
              <a:rPr lang="en-US" sz="2000" dirty="0">
                <a:solidFill>
                  <a:srgbClr val="008080"/>
                </a:solidFill>
              </a:rPr>
              <a:t>Provide a count of the small businesses </a:t>
            </a:r>
            <a:r>
              <a:rPr lang="en-US" sz="2000" dirty="0" smtClean="0">
                <a:solidFill>
                  <a:srgbClr val="008080"/>
                </a:solidFill>
              </a:rPr>
              <a:t>affected</a:t>
            </a:r>
          </a:p>
          <a:p>
            <a:pPr marL="1885950" lvl="3" indent="-514350">
              <a:buFont typeface="+mj-lt"/>
              <a:buAutoNum type="romanLcPeriod"/>
            </a:pPr>
            <a:r>
              <a:rPr lang="en-US" sz="2000" dirty="0" smtClean="0">
                <a:solidFill>
                  <a:srgbClr val="008080"/>
                </a:solidFill>
              </a:rPr>
              <a:t>State all anticipated impact types to small business</a:t>
            </a:r>
            <a:endParaRPr lang="en-US" sz="2000" dirty="0">
              <a:solidFill>
                <a:srgbClr val="008080"/>
              </a:solidFill>
            </a:endParaRPr>
          </a:p>
          <a:p>
            <a:pPr marL="1885950" lvl="3" indent="-514350">
              <a:buFont typeface="+mj-lt"/>
              <a:buAutoNum type="romanLcPeriod"/>
            </a:pPr>
            <a:r>
              <a:rPr lang="en-US" sz="2000" dirty="0">
                <a:solidFill>
                  <a:srgbClr val="008080"/>
                </a:solidFill>
              </a:rPr>
              <a:t>Describe the individual-level fiscal impacts (both costs and benefits) and include an annual estimate of the total impact on small businesses</a:t>
            </a:r>
          </a:p>
          <a:p>
            <a:pPr marL="1885950" lvl="3" indent="-514350">
              <a:buFont typeface="+mj-lt"/>
              <a:buAutoNum type="romanLcPeriod"/>
            </a:pPr>
            <a:r>
              <a:rPr lang="en-US" sz="2000" dirty="0">
                <a:solidFill>
                  <a:srgbClr val="008080"/>
                </a:solidFill>
              </a:rPr>
              <a:t>Indicate whether the costs are one-time or on-going</a:t>
            </a:r>
          </a:p>
          <a:p>
            <a:pPr marL="1885950" lvl="3" indent="-514350">
              <a:buFont typeface="+mj-lt"/>
              <a:buAutoNum type="romanLcPeriod"/>
            </a:pPr>
            <a:r>
              <a:rPr lang="en-US" sz="2000" dirty="0">
                <a:solidFill>
                  <a:srgbClr val="008080"/>
                </a:solidFill>
              </a:rPr>
              <a:t>Include a description of any fiscal impacts that were inestimable</a:t>
            </a:r>
          </a:p>
          <a:p>
            <a:pPr marL="1885950" lvl="3" indent="-514350">
              <a:buFont typeface="+mj-lt"/>
              <a:buAutoNum type="romanLcPeriod"/>
            </a:pPr>
            <a:r>
              <a:rPr lang="en-US" sz="2000" dirty="0">
                <a:solidFill>
                  <a:srgbClr val="008080"/>
                </a:solidFill>
              </a:rPr>
              <a:t>Include a description of </a:t>
            </a:r>
            <a:r>
              <a:rPr lang="en-US" sz="2000" dirty="0" smtClean="0">
                <a:solidFill>
                  <a:srgbClr val="008080"/>
                </a:solidFill>
              </a:rPr>
              <a:t>any relevant </a:t>
            </a:r>
            <a:r>
              <a:rPr lang="en-US" sz="2000" dirty="0">
                <a:solidFill>
                  <a:srgbClr val="008080"/>
                </a:solidFill>
              </a:rPr>
              <a:t>non-fiscal </a:t>
            </a:r>
            <a:r>
              <a:rPr lang="en-US" sz="2000" dirty="0" smtClean="0">
                <a:solidFill>
                  <a:srgbClr val="008080"/>
                </a:solidFill>
              </a:rPr>
              <a:t>impacts</a:t>
            </a:r>
            <a:endParaRPr lang="en-US" sz="20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 xmlns:p14="http://schemas.microsoft.com/office/powerpoint/2010/main" val="20225767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a:t>
            </a:r>
            <a:r>
              <a:rPr kumimoji="0" lang="en-US" sz="3200" b="1" i="0" u="none" strike="noStrike" kern="0" cap="none" spc="0" normalizeH="0" noProof="0" dirty="0" smtClean="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770537"/>
          </a:xfrm>
          <a:prstGeom prst="rect">
            <a:avLst/>
          </a:prstGeom>
          <a:noFill/>
        </p:spPr>
        <p:txBody>
          <a:bodyPr wrap="square" rtlCol="0">
            <a:spAutoFit/>
          </a:bodyPr>
          <a:lstStyle/>
          <a:p>
            <a:pPr marL="342900" indent="-342900">
              <a:buFont typeface="Arial" panose="020B0604020202020204" pitchFamily="34" charset="0"/>
              <a:buChar char="•"/>
            </a:pPr>
            <a:r>
              <a:rPr lang="en-US" sz="2200" b="1" dirty="0" smtClean="0">
                <a:solidFill>
                  <a:srgbClr val="008080"/>
                </a:solidFill>
              </a:rPr>
              <a:t>Also required in Box 7C is the following:</a:t>
            </a:r>
          </a:p>
          <a:p>
            <a:endParaRPr lang="en-US" sz="2000" b="1" dirty="0" smtClean="0">
              <a:solidFill>
                <a:srgbClr val="008080"/>
              </a:solidFill>
            </a:endParaRPr>
          </a:p>
          <a:p>
            <a:pPr marL="342900" indent="-342900">
              <a:buFont typeface="Arial" panose="020B0604020202020204" pitchFamily="34" charset="0"/>
              <a:buChar char="•"/>
            </a:pPr>
            <a:r>
              <a:rPr lang="en-US" sz="2200" b="1" dirty="0" smtClean="0">
                <a:solidFill>
                  <a:srgbClr val="008080"/>
                </a:solidFill>
              </a:rPr>
              <a:t>7</a:t>
            </a:r>
            <a:r>
              <a:rPr lang="en-US" sz="2200" b="1" dirty="0">
                <a:solidFill>
                  <a:srgbClr val="008080"/>
                </a:solidFill>
              </a:rPr>
              <a:t>. Aggregate anticipated cost or savings </a:t>
            </a:r>
            <a:r>
              <a:rPr lang="en-US" sz="2200" b="1" dirty="0" smtClean="0">
                <a:solidFill>
                  <a:srgbClr val="008080"/>
                </a:solidFill>
              </a:rPr>
              <a:t>to:</a:t>
            </a:r>
          </a:p>
          <a:p>
            <a:pPr marL="800100" lvl="1" indent="-342900">
              <a:buFont typeface="Arial" panose="020B0604020202020204" pitchFamily="34" charset="0"/>
              <a:buChar char="•"/>
            </a:pPr>
            <a:r>
              <a:rPr lang="en-US" sz="2200" b="1" dirty="0">
                <a:solidFill>
                  <a:srgbClr val="008080"/>
                </a:solidFill>
              </a:rPr>
              <a:t>C. Small </a:t>
            </a:r>
            <a:r>
              <a:rPr lang="en-US" sz="2200" b="1" dirty="0" smtClean="0">
                <a:solidFill>
                  <a:srgbClr val="008080"/>
                </a:solidFill>
              </a:rPr>
              <a:t>Businesses:</a:t>
            </a:r>
          </a:p>
          <a:p>
            <a:pPr marL="1257300" lvl="2" indent="-342900">
              <a:buFont typeface="Arial" panose="020B0604020202020204" pitchFamily="34" charset="0"/>
              <a:buChar char="•"/>
            </a:pPr>
            <a:r>
              <a:rPr lang="en-US" sz="2200" b="1" dirty="0" smtClean="0">
                <a:solidFill>
                  <a:srgbClr val="008080"/>
                </a:solidFill>
              </a:rPr>
              <a:t>The </a:t>
            </a:r>
            <a:r>
              <a:rPr lang="en-US" sz="2200" b="1" dirty="0">
                <a:solidFill>
                  <a:srgbClr val="008080"/>
                </a:solidFill>
              </a:rPr>
              <a:t>reduction of negative impacts on small businesses: </a:t>
            </a:r>
            <a:r>
              <a:rPr lang="en-US" sz="2200" dirty="0">
                <a:solidFill>
                  <a:srgbClr val="008080"/>
                </a:solidFill>
              </a:rPr>
              <a:t>If there are </a:t>
            </a:r>
            <a:r>
              <a:rPr lang="en-US" sz="2200" dirty="0" smtClean="0">
                <a:solidFill>
                  <a:srgbClr val="008080"/>
                </a:solidFill>
              </a:rPr>
              <a:t>direct negative </a:t>
            </a:r>
            <a:r>
              <a:rPr lang="en-US" sz="2200" dirty="0">
                <a:solidFill>
                  <a:srgbClr val="008080"/>
                </a:solidFill>
              </a:rPr>
              <a:t>impacts on small businesses in Utah, Utah Code 63G-3-301(6) requires a discussion of how the agency attempted to reduce the impact on small firms. If applicable, include the information in this </a:t>
            </a:r>
            <a:r>
              <a:rPr lang="en-US" sz="2200" dirty="0" smtClean="0">
                <a:solidFill>
                  <a:srgbClr val="008080"/>
                </a:solidFill>
              </a:rPr>
              <a:t>box.</a:t>
            </a:r>
          </a:p>
          <a:p>
            <a:pPr lvl="2"/>
            <a:endParaRPr lang="en-US" sz="2000" b="1" dirty="0" smtClean="0">
              <a:solidFill>
                <a:srgbClr val="008080"/>
              </a:solidFill>
            </a:endParaRPr>
          </a:p>
          <a:p>
            <a:r>
              <a:rPr lang="en-US" sz="2200" b="1" dirty="0" smtClean="0">
                <a:solidFill>
                  <a:srgbClr val="008080"/>
                </a:solidFill>
              </a:rPr>
              <a:t>Note</a:t>
            </a:r>
            <a:r>
              <a:rPr lang="en-US" sz="2200" b="1" dirty="0">
                <a:solidFill>
                  <a:srgbClr val="008080"/>
                </a:solidFill>
              </a:rPr>
              <a:t>: </a:t>
            </a:r>
            <a:r>
              <a:rPr lang="en-US" sz="2200" dirty="0">
                <a:solidFill>
                  <a:srgbClr val="008080"/>
                </a:solidFill>
              </a:rPr>
              <a:t>In the case of indirect fiscal costs to small businesses, agencies do not need to attempt a reduction of negative impacts on small businesses. The reason </a:t>
            </a:r>
            <a:r>
              <a:rPr lang="en-US" sz="2200" dirty="0" smtClean="0">
                <a:solidFill>
                  <a:srgbClr val="008080"/>
                </a:solidFill>
              </a:rPr>
              <a:t>being that indirect </a:t>
            </a:r>
            <a:r>
              <a:rPr lang="en-US" sz="2200" dirty="0">
                <a:solidFill>
                  <a:srgbClr val="008080"/>
                </a:solidFill>
              </a:rPr>
              <a:t>impacts occur only to businesses that are not constrained by the rule, so reduction of negative impacts is not required.</a:t>
            </a:r>
          </a:p>
          <a:p>
            <a:pPr lvl="2"/>
            <a:endParaRPr lang="en-US" sz="2200" dirty="0" smtClean="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 xmlns:p14="http://schemas.microsoft.com/office/powerpoint/2010/main" val="826323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a:t>
            </a:r>
            <a:r>
              <a:rPr kumimoji="0" lang="en-US" sz="3200" b="1" i="0" u="none" strike="noStrike" kern="0" cap="none" spc="0" normalizeH="0" noProof="0" dirty="0" smtClean="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477875"/>
          </a:xfrm>
          <a:prstGeom prst="rect">
            <a:avLst/>
          </a:prstGeom>
          <a:noFill/>
        </p:spPr>
        <p:txBody>
          <a:bodyPr wrap="square" rtlCol="0">
            <a:spAutoFit/>
          </a:bodyPr>
          <a:lstStyle/>
          <a:p>
            <a:pPr marL="342900" indent="-342900">
              <a:buFont typeface="Arial" panose="020B0604020202020204" pitchFamily="34" charset="0"/>
              <a:buChar char="•"/>
            </a:pPr>
            <a:r>
              <a:rPr lang="en-US" sz="2000" b="1" dirty="0" smtClean="0">
                <a:solidFill>
                  <a:srgbClr val="008080"/>
                </a:solidFill>
              </a:rPr>
              <a:t>7</a:t>
            </a:r>
            <a:r>
              <a:rPr lang="en-US" sz="2000" b="1" dirty="0">
                <a:solidFill>
                  <a:srgbClr val="008080"/>
                </a:solidFill>
              </a:rPr>
              <a:t>. Aggregate anticipated cost or savings </a:t>
            </a:r>
            <a:r>
              <a:rPr lang="en-US" sz="2000" b="1" dirty="0" smtClean="0">
                <a:solidFill>
                  <a:srgbClr val="008080"/>
                </a:solidFill>
              </a:rPr>
              <a:t>to:</a:t>
            </a:r>
          </a:p>
          <a:p>
            <a:pPr marL="800100" lvl="1" indent="-342900">
              <a:buFont typeface="Arial" panose="020B0604020202020204" pitchFamily="34" charset="0"/>
              <a:buChar char="•"/>
            </a:pPr>
            <a:r>
              <a:rPr lang="en-US" sz="2000" b="1" dirty="0">
                <a:solidFill>
                  <a:srgbClr val="008080"/>
                </a:solidFill>
              </a:rPr>
              <a:t>D. Other </a:t>
            </a:r>
            <a:r>
              <a:rPr lang="en-US" sz="2000" b="1" dirty="0" smtClean="0">
                <a:solidFill>
                  <a:srgbClr val="008080"/>
                </a:solidFill>
              </a:rPr>
              <a:t>Persons:</a:t>
            </a:r>
          </a:p>
          <a:p>
            <a:pPr marL="1428750" lvl="2" indent="-514350">
              <a:buFont typeface="+mj-lt"/>
              <a:buAutoNum type="romanLcPeriod"/>
            </a:pPr>
            <a:r>
              <a:rPr lang="en-US" sz="2000" dirty="0" smtClean="0">
                <a:solidFill>
                  <a:srgbClr val="008080"/>
                </a:solidFill>
              </a:rPr>
              <a:t>For </a:t>
            </a:r>
            <a:r>
              <a:rPr lang="en-US" sz="2000" dirty="0">
                <a:solidFill>
                  <a:srgbClr val="008080"/>
                </a:solidFill>
              </a:rPr>
              <a:t>each group of other persons in Utah, briefly describe how they will be affected by the rule.</a:t>
            </a:r>
          </a:p>
          <a:p>
            <a:pPr marL="1428750" lvl="2" indent="-514350">
              <a:buFont typeface="+mj-lt"/>
              <a:buAutoNum type="romanLcPeriod"/>
            </a:pPr>
            <a:r>
              <a:rPr lang="en-US" sz="2000" dirty="0">
                <a:solidFill>
                  <a:srgbClr val="008080"/>
                </a:solidFill>
              </a:rPr>
              <a:t>Provide a count of individuals in each </a:t>
            </a:r>
            <a:r>
              <a:rPr lang="en-US" sz="2000" dirty="0" smtClean="0">
                <a:solidFill>
                  <a:srgbClr val="008080"/>
                </a:solidFill>
              </a:rPr>
              <a:t>group</a:t>
            </a:r>
          </a:p>
          <a:p>
            <a:pPr marL="1428750" lvl="2" indent="-514350">
              <a:buFont typeface="+mj-lt"/>
              <a:buAutoNum type="romanLcPeriod"/>
            </a:pPr>
            <a:r>
              <a:rPr lang="en-US" sz="2000" dirty="0">
                <a:solidFill>
                  <a:srgbClr val="008080"/>
                </a:solidFill>
              </a:rPr>
              <a:t>State all anticipated impact types to </a:t>
            </a:r>
            <a:r>
              <a:rPr lang="en-US" sz="2000" dirty="0" smtClean="0">
                <a:solidFill>
                  <a:srgbClr val="008080"/>
                </a:solidFill>
              </a:rPr>
              <a:t>other persons</a:t>
            </a:r>
          </a:p>
          <a:p>
            <a:pPr marL="1428750" lvl="2" indent="-514350">
              <a:buFont typeface="+mj-lt"/>
              <a:buAutoNum type="romanLcPeriod"/>
            </a:pPr>
            <a:r>
              <a:rPr lang="en-US" sz="2000" dirty="0" smtClean="0">
                <a:solidFill>
                  <a:srgbClr val="008080"/>
                </a:solidFill>
              </a:rPr>
              <a:t>Describe </a:t>
            </a:r>
            <a:r>
              <a:rPr lang="en-US" sz="2000" dirty="0">
                <a:solidFill>
                  <a:srgbClr val="008080"/>
                </a:solidFill>
              </a:rPr>
              <a:t>the individual-level fiscal impacts (both costs and benefits) and include an annual estimate of the total impact on </a:t>
            </a:r>
            <a:r>
              <a:rPr lang="en-US" sz="2000" dirty="0" smtClean="0">
                <a:solidFill>
                  <a:srgbClr val="008080"/>
                </a:solidFill>
              </a:rPr>
              <a:t>the group</a:t>
            </a:r>
            <a:endParaRPr lang="en-US" sz="2000" dirty="0">
              <a:solidFill>
                <a:srgbClr val="008080"/>
              </a:solidFill>
            </a:endParaRPr>
          </a:p>
          <a:p>
            <a:pPr marL="1428750" lvl="2" indent="-514350">
              <a:buFont typeface="+mj-lt"/>
              <a:buAutoNum type="romanLcPeriod"/>
            </a:pPr>
            <a:r>
              <a:rPr lang="en-US" sz="2000" dirty="0" smtClean="0">
                <a:solidFill>
                  <a:srgbClr val="008080"/>
                </a:solidFill>
              </a:rPr>
              <a:t>Indicate </a:t>
            </a:r>
            <a:r>
              <a:rPr lang="en-US" sz="2000" dirty="0">
                <a:solidFill>
                  <a:srgbClr val="008080"/>
                </a:solidFill>
              </a:rPr>
              <a:t>whether the costs are one-time or on-going</a:t>
            </a:r>
          </a:p>
          <a:p>
            <a:pPr marL="1428750" lvl="2" indent="-514350">
              <a:buFont typeface="+mj-lt"/>
              <a:buAutoNum type="romanLcPeriod"/>
            </a:pPr>
            <a:r>
              <a:rPr lang="en-US" sz="2000" dirty="0">
                <a:solidFill>
                  <a:srgbClr val="008080"/>
                </a:solidFill>
              </a:rPr>
              <a:t>If there are inestimable fiscal impacts, report them and why they are inestimable</a:t>
            </a:r>
          </a:p>
          <a:p>
            <a:pPr marL="1428750" lvl="2" indent="-514350">
              <a:buFont typeface="+mj-lt"/>
              <a:buAutoNum type="romanLcPeriod"/>
            </a:pPr>
            <a:r>
              <a:rPr lang="en-US" sz="2000" dirty="0">
                <a:solidFill>
                  <a:srgbClr val="008080"/>
                </a:solidFill>
              </a:rPr>
              <a:t>Report any relevant non-fiscal impacts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 xmlns:p14="http://schemas.microsoft.com/office/powerpoint/2010/main" val="439168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a:t>
            </a:r>
            <a:r>
              <a:rPr kumimoji="0" lang="en-US" sz="3200" b="1" i="0" u="none" strike="noStrike" kern="0" cap="none" spc="0" normalizeH="0" noProof="0" dirty="0" smtClean="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2831544"/>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9. Department Head Comments</a:t>
            </a:r>
          </a:p>
          <a:p>
            <a:pPr marL="800100" lvl="1" indent="-342900">
              <a:buFont typeface="Arial" panose="020B0604020202020204" pitchFamily="34" charset="0"/>
              <a:buChar char="•"/>
            </a:pPr>
            <a:r>
              <a:rPr lang="en-US" sz="2200" b="1" dirty="0">
                <a:solidFill>
                  <a:srgbClr val="008080"/>
                </a:solidFill>
              </a:rPr>
              <a:t>A. Comments by the department head on the fiscal impact the rule may have on businesses: </a:t>
            </a:r>
            <a:r>
              <a:rPr lang="en-US" sz="2200" dirty="0">
                <a:solidFill>
                  <a:srgbClr val="008080"/>
                </a:solidFill>
              </a:rPr>
              <a:t>This should be a brief summary of the impacts to small and non-small businesses in Utah</a:t>
            </a:r>
            <a:r>
              <a:rPr lang="en-US" sz="2200" dirty="0" smtClean="0">
                <a:solidFill>
                  <a:srgbClr val="008080"/>
                </a:solidFill>
              </a:rPr>
              <a:t>. Mentioning counts for small and non-small businesses and the types of impacts they will experience is probably sufficient. </a:t>
            </a:r>
          </a:p>
          <a:p>
            <a:pPr marL="800100" lvl="1" indent="-342900">
              <a:buFont typeface="Arial" panose="020B0604020202020204" pitchFamily="34" charset="0"/>
              <a:buChar char="•"/>
            </a:pPr>
            <a:endParaRPr lang="en-US" sz="2200" b="1" dirty="0">
              <a:solidFill>
                <a:srgbClr val="008080"/>
              </a:solidFill>
            </a:endParaRPr>
          </a:p>
          <a:p>
            <a:pPr marL="800100" lvl="1" indent="-342900">
              <a:buFont typeface="Arial" panose="020B0604020202020204" pitchFamily="34" charset="0"/>
              <a:buChar char="•"/>
            </a:pPr>
            <a:r>
              <a:rPr lang="en-US" sz="2200" b="1" dirty="0" smtClean="0">
                <a:solidFill>
                  <a:srgbClr val="008080"/>
                </a:solidFill>
              </a:rPr>
              <a:t>To minimize redundancy, it is recommended the rule filing entity does not simply copy and paste the contents of Box 7C and </a:t>
            </a:r>
            <a:r>
              <a:rPr lang="en-US" sz="2200" b="1" dirty="0">
                <a:solidFill>
                  <a:srgbClr val="008080"/>
                </a:solidFill>
              </a:rPr>
              <a:t>A</a:t>
            </a:r>
            <a:r>
              <a:rPr lang="en-US" sz="2200" b="1" dirty="0" smtClean="0">
                <a:solidFill>
                  <a:srgbClr val="008080"/>
                </a:solidFill>
              </a:rPr>
              <a:t>ppendix 2 in this box.</a:t>
            </a:r>
            <a:endParaRPr lang="en-US" sz="2200" b="1"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 xmlns:p14="http://schemas.microsoft.com/office/powerpoint/2010/main" val="3709286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a:t>
            </a:r>
            <a:r>
              <a:rPr kumimoji="0" lang="en-US" sz="3200" b="1" i="0" u="none" strike="noStrike" kern="0" cap="none" spc="0" normalizeH="0" noProof="0" dirty="0" smtClean="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54874"/>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solidFill>
                  <a:srgbClr val="008080"/>
                </a:solidFill>
              </a:rPr>
              <a:t>15. Appendix 1 and 2 (.rtf Word Document)</a:t>
            </a:r>
          </a:p>
          <a:p>
            <a:endParaRPr lang="en-US" sz="2400" b="1" dirty="0" smtClean="0">
              <a:solidFill>
                <a:srgbClr val="008080"/>
              </a:solidFill>
            </a:endParaRPr>
          </a:p>
          <a:p>
            <a:pPr marL="342900" indent="-342900">
              <a:buFont typeface="Arial" panose="020B0604020202020204" pitchFamily="34" charset="0"/>
              <a:buChar char="•"/>
            </a:pPr>
            <a:r>
              <a:rPr lang="en-US" sz="2400" dirty="0" smtClean="0">
                <a:solidFill>
                  <a:srgbClr val="008080"/>
                </a:solidFill>
              </a:rPr>
              <a:t>For Appendix 1 and 2, use the template found </a:t>
            </a:r>
            <a:r>
              <a:rPr lang="en-US" sz="2400" dirty="0">
                <a:solidFill>
                  <a:srgbClr val="008080"/>
                </a:solidFill>
              </a:rPr>
              <a:t>at </a:t>
            </a:r>
            <a:r>
              <a:rPr lang="en-US" sz="2400" dirty="0" smtClean="0">
                <a:solidFill>
                  <a:srgbClr val="008080"/>
                </a:solidFill>
              </a:rPr>
              <a:t>https://rules.utah.gov/agency-resources/</a:t>
            </a:r>
            <a:endParaRPr lang="en-US" sz="2400" dirty="0">
              <a:solidFill>
                <a:srgbClr val="008080"/>
              </a:solidFill>
            </a:endParaRPr>
          </a:p>
          <a:p>
            <a:pPr marL="914400" lvl="1" indent="-457200">
              <a:buFont typeface="+mj-lt"/>
              <a:buAutoNum type="arabicPeriod"/>
            </a:pPr>
            <a:endParaRPr lang="en-US" sz="2400" dirty="0" smtClean="0">
              <a:solidFill>
                <a:srgbClr val="008080"/>
              </a:solidFill>
            </a:endParaRPr>
          </a:p>
          <a:p>
            <a:pPr marL="914400" lvl="1" indent="-457200">
              <a:buFont typeface="+mj-lt"/>
              <a:buAutoNum type="arabicPeriod"/>
            </a:pPr>
            <a:r>
              <a:rPr lang="en-US" sz="2400" dirty="0" smtClean="0">
                <a:solidFill>
                  <a:srgbClr val="008080"/>
                </a:solidFill>
              </a:rPr>
              <a:t>Scroll down to the file entitled </a:t>
            </a:r>
            <a:r>
              <a:rPr lang="en-US" sz="2400" dirty="0">
                <a:solidFill>
                  <a:srgbClr val="008080"/>
                </a:solidFill>
              </a:rPr>
              <a:t>“Fiscal Analysis Table Template to include within </a:t>
            </a:r>
            <a:r>
              <a:rPr lang="en-US" sz="2400" dirty="0" smtClean="0">
                <a:solidFill>
                  <a:srgbClr val="008080"/>
                </a:solidFill>
              </a:rPr>
              <a:t>rules” word document. </a:t>
            </a:r>
          </a:p>
          <a:p>
            <a:pPr marL="1428750" lvl="2" indent="-514350">
              <a:buFont typeface="+mj-lt"/>
              <a:buAutoNum type="romanLcPeriod"/>
            </a:pPr>
            <a:r>
              <a:rPr lang="en-US" sz="2400" b="1" dirty="0" smtClean="0">
                <a:solidFill>
                  <a:srgbClr val="008080"/>
                </a:solidFill>
              </a:rPr>
              <a:t>Use this exact formatting for the RTF document in your submission</a:t>
            </a:r>
            <a:r>
              <a:rPr lang="en-US" sz="2400" dirty="0" smtClean="0">
                <a:solidFill>
                  <a:srgbClr val="008080"/>
                </a:solidFill>
              </a:rPr>
              <a:t>, and delete the line stating “EXAMPLE NARRATIVE START”.</a:t>
            </a:r>
          </a:p>
          <a:p>
            <a:pPr marL="514350" indent="-514350">
              <a:buFont typeface="Arial" panose="020B0604020202020204" pitchFamily="34" charset="0"/>
              <a:buChar char="•"/>
            </a:pPr>
            <a:endParaRPr lang="en-US" sz="2200" b="1" dirty="0" smtClean="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 xmlns:p14="http://schemas.microsoft.com/office/powerpoint/2010/main" val="22629586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08177"/>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a:t>
            </a:r>
            <a:r>
              <a:rPr kumimoji="0" lang="en-US" sz="3200" b="1" i="0" u="none" strike="noStrike" kern="0" cap="none" spc="0" normalizeH="0" noProof="0" dirty="0" smtClean="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781029"/>
            <a:ext cx="10330196" cy="5262979"/>
          </a:xfrm>
          <a:prstGeom prst="rect">
            <a:avLst/>
          </a:prstGeom>
          <a:noFill/>
        </p:spPr>
        <p:txBody>
          <a:bodyPr wrap="square" rtlCol="0">
            <a:spAutoFit/>
          </a:bodyPr>
          <a:lstStyle/>
          <a:p>
            <a:pPr marL="342900" indent="-342900">
              <a:buFont typeface="Arial" panose="020B0604020202020204" pitchFamily="34" charset="0"/>
              <a:buChar char="•"/>
            </a:pPr>
            <a:r>
              <a:rPr lang="en-US" sz="2000" b="1" dirty="0" smtClean="0">
                <a:solidFill>
                  <a:srgbClr val="008080"/>
                </a:solidFill>
              </a:rPr>
              <a:t>15. Appendix 1: </a:t>
            </a:r>
            <a:r>
              <a:rPr lang="en-US" sz="2000" b="1" dirty="0">
                <a:solidFill>
                  <a:srgbClr val="008080"/>
                </a:solidFill>
              </a:rPr>
              <a:t>Regulatory Impact </a:t>
            </a:r>
            <a:r>
              <a:rPr lang="en-US" sz="2000" b="1" dirty="0" smtClean="0">
                <a:solidFill>
                  <a:srgbClr val="008080"/>
                </a:solidFill>
              </a:rPr>
              <a:t>Summary Table</a:t>
            </a:r>
          </a:p>
          <a:p>
            <a:endParaRPr lang="en-US" sz="1200" b="1" dirty="0">
              <a:solidFill>
                <a:srgbClr val="008080"/>
              </a:solidFill>
            </a:endParaRPr>
          </a:p>
          <a:p>
            <a:pPr marL="971550" lvl="1" indent="-514350">
              <a:buFont typeface="+mj-lt"/>
              <a:buAutoNum type="romanLcPeriod"/>
            </a:pPr>
            <a:r>
              <a:rPr lang="en-US" sz="2000" dirty="0">
                <a:solidFill>
                  <a:srgbClr val="008080"/>
                </a:solidFill>
              </a:rPr>
              <a:t>In the three-year table, </a:t>
            </a:r>
            <a:r>
              <a:rPr lang="en-US" sz="2000" dirty="0" smtClean="0">
                <a:solidFill>
                  <a:srgbClr val="008080"/>
                </a:solidFill>
              </a:rPr>
              <a:t>enter totals </a:t>
            </a:r>
            <a:r>
              <a:rPr lang="en-US" sz="2000" dirty="0">
                <a:solidFill>
                  <a:srgbClr val="008080"/>
                </a:solidFill>
              </a:rPr>
              <a:t>of the direct and indirect annual fiscal </a:t>
            </a:r>
            <a:r>
              <a:rPr lang="en-US" sz="2000" dirty="0" smtClean="0">
                <a:solidFill>
                  <a:srgbClr val="008080"/>
                </a:solidFill>
              </a:rPr>
              <a:t>impacts for each respective party. </a:t>
            </a:r>
            <a:r>
              <a:rPr lang="en-US" sz="2000" dirty="0">
                <a:solidFill>
                  <a:srgbClr val="008080"/>
                </a:solidFill>
              </a:rPr>
              <a:t>If the annual impacts will likely be the same every year, then the cost and benefit estimates for year one can be copied in for years two and three. If there are one-time costs and on-going costs, the figures may change over the three years for the affected </a:t>
            </a:r>
            <a:r>
              <a:rPr lang="en-US" sz="2000" dirty="0" smtClean="0">
                <a:solidFill>
                  <a:srgbClr val="008080"/>
                </a:solidFill>
              </a:rPr>
              <a:t>parties.</a:t>
            </a:r>
          </a:p>
          <a:p>
            <a:pPr lvl="1"/>
            <a:endParaRPr lang="en-US" sz="1200" dirty="0" smtClean="0">
              <a:solidFill>
                <a:srgbClr val="008080"/>
              </a:solidFill>
            </a:endParaRPr>
          </a:p>
          <a:p>
            <a:pPr marL="342900" indent="-342900">
              <a:buFont typeface="Arial" panose="020B0604020202020204" pitchFamily="34" charset="0"/>
              <a:buChar char="•"/>
            </a:pPr>
            <a:r>
              <a:rPr lang="en-US" sz="2000" b="1" dirty="0" smtClean="0">
                <a:solidFill>
                  <a:srgbClr val="008080"/>
                </a:solidFill>
              </a:rPr>
              <a:t>15. Appendix 2: </a:t>
            </a:r>
            <a:r>
              <a:rPr lang="en-US" sz="2000" dirty="0" smtClean="0">
                <a:solidFill>
                  <a:srgbClr val="008080"/>
                </a:solidFill>
              </a:rPr>
              <a:t>In the provided template below the Impact Summary Table, you will notice a section entitled </a:t>
            </a:r>
            <a:r>
              <a:rPr lang="en-US" sz="2000" b="1" dirty="0" smtClean="0">
                <a:solidFill>
                  <a:srgbClr val="008080"/>
                </a:solidFill>
              </a:rPr>
              <a:t>“Appendix 2: Regulatory Impact to Non-Small Businesses”</a:t>
            </a:r>
          </a:p>
          <a:p>
            <a:endParaRPr lang="en-US" sz="1200" b="1" dirty="0" smtClean="0">
              <a:solidFill>
                <a:srgbClr val="008080"/>
              </a:solidFill>
            </a:endParaRPr>
          </a:p>
          <a:p>
            <a:pPr marL="971550" lvl="1" indent="-514350">
              <a:buFont typeface="+mj-lt"/>
              <a:buAutoNum type="romanLcPeriod"/>
            </a:pPr>
            <a:r>
              <a:rPr lang="en-US" sz="2000" dirty="0" smtClean="0">
                <a:solidFill>
                  <a:srgbClr val="008080"/>
                </a:solidFill>
              </a:rPr>
              <a:t>In this appendix, follow the same steps for impacts to small business (slide 22) but </a:t>
            </a:r>
            <a:r>
              <a:rPr lang="en-US" sz="2000" b="1" dirty="0" smtClean="0">
                <a:solidFill>
                  <a:srgbClr val="008080"/>
                </a:solidFill>
              </a:rPr>
              <a:t>only</a:t>
            </a:r>
            <a:r>
              <a:rPr lang="en-US" sz="2000" dirty="0" smtClean="0">
                <a:solidFill>
                  <a:srgbClr val="008080"/>
                </a:solidFill>
              </a:rPr>
              <a:t> as it relates to non-small business (businesses with 50 or more employees).</a:t>
            </a:r>
          </a:p>
          <a:p>
            <a:pPr marL="971550" lvl="1" indent="-514350">
              <a:buFont typeface="Arial" panose="020B0604020202020204" pitchFamily="34" charset="0"/>
              <a:buChar char="•"/>
            </a:pPr>
            <a:endParaRPr lang="en-US" sz="1200" b="1" dirty="0" smtClean="0">
              <a:solidFill>
                <a:srgbClr val="008080"/>
              </a:solidFill>
            </a:endParaRPr>
          </a:p>
          <a:p>
            <a:pPr marL="514350" indent="-514350">
              <a:buFont typeface="Arial" panose="020B0604020202020204" pitchFamily="34" charset="0"/>
              <a:buChar char="•"/>
            </a:pPr>
            <a:r>
              <a:rPr lang="en-US" sz="2000" dirty="0" smtClean="0">
                <a:solidFill>
                  <a:srgbClr val="008080"/>
                </a:solidFill>
              </a:rPr>
              <a:t>See the next slide for how your word document should look.</a:t>
            </a:r>
            <a:endParaRPr lang="en-US" sz="2400" b="1" dirty="0" smtClean="0">
              <a:solidFill>
                <a:srgbClr val="008080"/>
              </a:solidFill>
            </a:endParaRPr>
          </a:p>
          <a:p>
            <a:pPr marL="514350" indent="-514350">
              <a:buFont typeface="Arial" panose="020B0604020202020204" pitchFamily="34" charset="0"/>
              <a:buChar char="•"/>
            </a:pPr>
            <a:endParaRPr lang="en-US" sz="2400" dirty="0">
              <a:solidFill>
                <a:srgbClr val="008080"/>
              </a:solidFill>
            </a:endParaRPr>
          </a:p>
          <a:p>
            <a:pPr marL="514350" indent="-514350">
              <a:buFont typeface="Arial" panose="020B0604020202020204" pitchFamily="34" charset="0"/>
              <a:buChar char="•"/>
            </a:pPr>
            <a:endParaRPr lang="en-US" sz="2400" dirty="0" smtClean="0">
              <a:solidFill>
                <a:srgbClr val="008080"/>
              </a:solidFill>
            </a:endParaRPr>
          </a:p>
          <a:p>
            <a:pPr marL="971550" lvl="1" indent="-514350">
              <a:buFont typeface="+mj-lt"/>
              <a:buAutoNum type="romanLcPeriod"/>
            </a:pPr>
            <a:endParaRPr lang="en-US" sz="20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 xmlns:p14="http://schemas.microsoft.com/office/powerpoint/2010/main" val="28907196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029228"/>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a:t>
            </a:r>
            <a:r>
              <a:rPr kumimoji="0" lang="en-US" sz="3200" b="1" i="0" u="none" strike="noStrike" kern="0" cap="none" spc="0" normalizeH="0" noProof="0" dirty="0" smtClean="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8" name="Content Placeholder 27"/>
          <p:cNvSpPr>
            <a:spLocks noGrp="1"/>
          </p:cNvSpPr>
          <p:nvPr>
            <p:ph sz="half" idx="1"/>
          </p:nvPr>
        </p:nvSpPr>
        <p:spPr>
          <a:xfrm>
            <a:off x="609600" y="1623131"/>
            <a:ext cx="5384800" cy="4503033"/>
          </a:xfrm>
        </p:spPr>
        <p:txBody>
          <a:bodyPr>
            <a:normAutofit/>
          </a:bodyPr>
          <a:lstStyle/>
          <a:p>
            <a:r>
              <a:rPr lang="en-US" sz="2400" dirty="0" smtClean="0">
                <a:solidFill>
                  <a:srgbClr val="008080"/>
                </a:solidFill>
              </a:rPr>
              <a:t>Remember to follow the </a:t>
            </a:r>
            <a:r>
              <a:rPr lang="en-US" sz="2400" dirty="0">
                <a:solidFill>
                  <a:srgbClr val="008080"/>
                </a:solidFill>
              </a:rPr>
              <a:t>formatting </a:t>
            </a:r>
            <a:r>
              <a:rPr lang="en-US" sz="2400" dirty="0" smtClean="0">
                <a:solidFill>
                  <a:srgbClr val="008080"/>
                </a:solidFill>
              </a:rPr>
              <a:t>in the template exactly</a:t>
            </a:r>
            <a:r>
              <a:rPr lang="en-US" sz="1900" dirty="0" smtClean="0">
                <a:solidFill>
                  <a:srgbClr val="008080"/>
                </a:solidFill>
              </a:rPr>
              <a:t>:</a:t>
            </a:r>
          </a:p>
          <a:p>
            <a:pPr marL="1066785" lvl="1" indent="-457200">
              <a:buFont typeface="+mj-lt"/>
              <a:buAutoNum type="arabicPeriod"/>
            </a:pPr>
            <a:r>
              <a:rPr lang="en-US" sz="1900" dirty="0" smtClean="0">
                <a:solidFill>
                  <a:srgbClr val="008080"/>
                </a:solidFill>
              </a:rPr>
              <a:t>Font</a:t>
            </a:r>
          </a:p>
          <a:p>
            <a:pPr marL="1066785" lvl="1" indent="-457200">
              <a:buFont typeface="+mj-lt"/>
              <a:buAutoNum type="arabicPeriod"/>
            </a:pPr>
            <a:r>
              <a:rPr lang="en-US" sz="1900" dirty="0" smtClean="0">
                <a:solidFill>
                  <a:srgbClr val="008080"/>
                </a:solidFill>
              </a:rPr>
              <a:t>Font size</a:t>
            </a:r>
          </a:p>
          <a:p>
            <a:pPr marL="1066785" lvl="1" indent="-457200">
              <a:buFont typeface="+mj-lt"/>
              <a:buAutoNum type="arabicPeriod"/>
            </a:pPr>
            <a:r>
              <a:rPr lang="en-US" sz="1900" dirty="0" smtClean="0">
                <a:solidFill>
                  <a:srgbClr val="008080"/>
                </a:solidFill>
              </a:rPr>
              <a:t>Table size</a:t>
            </a:r>
          </a:p>
        </p:txBody>
      </p:sp>
      <p:pic>
        <p:nvPicPr>
          <p:cNvPr id="30" name="Content Placeholder 29"/>
          <p:cNvPicPr>
            <a:picLocks noGrp="1" noChangeAspect="1"/>
          </p:cNvPicPr>
          <p:nvPr>
            <p:ph sz="half" idx="2"/>
          </p:nvPr>
        </p:nvPicPr>
        <p:blipFill>
          <a:blip r:embed="rId5" cstate="print">
            <a:extLst>
              <a:ext uri="{28A0092B-C50C-407E-A947-70E740481C1C}">
                <a14:useLocalDpi xmlns="" xmlns:a14="http://schemas.microsoft.com/office/drawing/2010/main" val="0"/>
              </a:ext>
            </a:extLst>
          </a:blip>
          <a:stretch>
            <a:fillRect/>
          </a:stretch>
        </p:blipFill>
        <p:spPr>
          <a:xfrm>
            <a:off x="6500908" y="1600200"/>
            <a:ext cx="4778183" cy="4525963"/>
          </a:xfrm>
        </p:spPr>
      </p:pic>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 xmlns:p14="http://schemas.microsoft.com/office/powerpoint/2010/main" val="30978719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3200" b="0" i="0" u="none" strike="noStrike" kern="1200" cap="none" spc="0" normalizeH="0" baseline="0" noProof="0" dirty="0" smtClean="0">
                <a:ln>
                  <a:noFill/>
                </a:ln>
                <a:solidFill>
                  <a:prstClr val="white"/>
                </a:solidFill>
                <a:effectLst/>
                <a:uLnTx/>
                <a:uFillTx/>
                <a:latin typeface="Arial"/>
                <a:ea typeface="+mn-ea"/>
                <a:cs typeface="Arial"/>
                <a:sym typeface="Arial"/>
              </a:rPr>
              <a:t>Example No. 1: Ambulance Rates</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1084825" y="1905000"/>
            <a:ext cx="10025397"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a:noFill/>
                </a:ln>
                <a:solidFill>
                  <a:srgbClr val="008080"/>
                </a:solidFill>
                <a:effectLst/>
                <a:uLnTx/>
                <a:uFillTx/>
                <a:latin typeface="+mj-lt"/>
                <a:cs typeface="Arial"/>
                <a:sym typeface="Arial"/>
              </a:rPr>
              <a:t>Example No.</a:t>
            </a:r>
            <a:r>
              <a:rPr kumimoji="0" lang="en-US" sz="4400" b="1" i="0" u="none" strike="noStrike" kern="0" cap="none" spc="0" normalizeH="0" noProof="0" dirty="0" smtClean="0">
                <a:ln>
                  <a:noFill/>
                </a:ln>
                <a:solidFill>
                  <a:srgbClr val="008080"/>
                </a:solidFill>
                <a:effectLst/>
                <a:uLnTx/>
                <a:uFillTx/>
                <a:latin typeface="+mj-lt"/>
                <a:cs typeface="Arial"/>
                <a:sym typeface="Arial"/>
              </a:rPr>
              <a:t> 1: R426-8 Emergency Medical Services Ambulance Rates and Charges</a:t>
            </a:r>
            <a:endParaRPr kumimoji="0" lang="en-US" sz="4400" b="1" i="0" u="none" strike="noStrike" kern="0" cap="none" spc="0" normalizeH="0" baseline="0" noProof="0" dirty="0">
              <a:ln>
                <a:noFill/>
              </a:ln>
              <a:solidFill>
                <a:srgbClr val="008080"/>
              </a:solidFill>
              <a:effectLst/>
              <a:uLnTx/>
              <a:uFillTx/>
              <a:latin typeface="+mj-lt"/>
              <a:cs typeface="Arial"/>
              <a:sym typeface="Arial"/>
            </a:endParaRPr>
          </a:p>
        </p:txBody>
      </p:sp>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 xmlns:p14="http://schemas.microsoft.com/office/powerpoint/2010/main" val="932141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3200" b="0" i="0" u="none" strike="noStrike" kern="1200" cap="none" spc="0" normalizeH="0" baseline="0" noProof="0" dirty="0" smtClean="0">
                <a:ln>
                  <a:noFill/>
                </a:ln>
                <a:solidFill>
                  <a:prstClr val="white"/>
                </a:solidFill>
                <a:effectLst/>
                <a:uLnTx/>
                <a:uFillTx/>
                <a:latin typeface="Arial"/>
                <a:ea typeface="+mn-ea"/>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1084825" y="1905000"/>
            <a:ext cx="10025397"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a:noFill/>
                </a:ln>
                <a:solidFill>
                  <a:srgbClr val="008080"/>
                </a:solidFill>
                <a:effectLst/>
                <a:uLnTx/>
                <a:uFillTx/>
                <a:latin typeface="+mj-lt"/>
                <a:cs typeface="Arial"/>
                <a:sym typeface="Arial"/>
              </a:rPr>
              <a:t>The Methodology of a Regulatory Impact Analysis: The GOMB Criteria</a:t>
            </a:r>
            <a:endParaRPr kumimoji="0" lang="en-US" sz="4400" b="1" i="0" u="none" strike="noStrike" kern="0" cap="none" spc="0" normalizeH="0" baseline="0" noProof="0" dirty="0">
              <a:ln>
                <a:noFill/>
              </a:ln>
              <a:solidFill>
                <a:srgbClr val="008080"/>
              </a:solidFill>
              <a:effectLst/>
              <a:uLnTx/>
              <a:uFillTx/>
              <a:latin typeface="+mj-lt"/>
              <a:cs typeface="Arial"/>
              <a:sym typeface="Arial"/>
            </a:endParaRPr>
          </a:p>
        </p:txBody>
      </p:sp>
      <p:pic>
        <p:nvPicPr>
          <p:cNvPr id="1026" name="Picture 2" descr="Image result for rules"/>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680104" y="3874600"/>
            <a:ext cx="2834838" cy="1558252"/>
          </a:xfrm>
          <a:prstGeom prst="rect">
            <a:avLst/>
          </a:prstGeom>
          <a:noFill/>
          <a:extLst>
            <a:ext uri="{909E8E84-426E-40DD-AFC4-6F175D3DCCD1}">
              <a14:hiddenFill xmlns=""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 xmlns:p14="http://schemas.microsoft.com/office/powerpoint/2010/main" val="1089790225"/>
      </p:ext>
    </p:extLst>
  </p:cSld>
  <p:clrMapOvr>
    <a:masterClrMapping/>
  </p:clrMapOvr>
  <mc:AlternateContent xmlns:mc="http://schemas.openxmlformats.org/markup-compatibility/2006">
    <mc:Choice xmlns="" xmlns:p14="http://schemas.microsoft.com/office/powerpoint/2010/main" Requires="p14">
      <p:transition spd="slow" p14:dur="2000" advTm="1345"/>
    </mc:Choice>
    <mc:Fallback>
      <p:transition spd="slow" advTm="1345"/>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lvl="0">
              <a:defRPr/>
            </a:pPr>
            <a:r>
              <a:rPr lang="en-US" sz="3200" b="1" kern="0" dirty="0">
                <a:solidFill>
                  <a:srgbClr val="008080"/>
                </a:solidFill>
                <a:latin typeface="Arial"/>
                <a:cs typeface="Arial"/>
                <a:sym typeface="Arial"/>
              </a:rPr>
              <a:t>Example 1: R426-8 Ambulance Rates and </a:t>
            </a:r>
            <a:r>
              <a:rPr lang="en-US" sz="3200" b="1" kern="0" dirty="0" smtClean="0">
                <a:solidFill>
                  <a:srgbClr val="008080"/>
                </a:solidFill>
                <a:latin typeface="Arial"/>
                <a:cs typeface="Arial"/>
                <a:sym typeface="Arial"/>
              </a:rPr>
              <a:t>Charges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216539"/>
          </a:xfrm>
          <a:prstGeom prst="rect">
            <a:avLst/>
          </a:prstGeom>
          <a:noFill/>
        </p:spPr>
        <p:txBody>
          <a:bodyPr wrap="square" rtlCol="0">
            <a:spAutoFit/>
          </a:bodyPr>
          <a:lstStyle/>
          <a:p>
            <a:pPr marL="457200" indent="-457200">
              <a:buFont typeface="Arial" panose="020B0604020202020204" pitchFamily="34" charset="0"/>
              <a:buChar char="•"/>
            </a:pPr>
            <a:r>
              <a:rPr lang="en-US" sz="2400" dirty="0">
                <a:solidFill>
                  <a:srgbClr val="008080"/>
                </a:solidFill>
              </a:rPr>
              <a:t>This was an amendment to a rule posted in the Utah State Bulletin (2015-9</a:t>
            </a:r>
            <a:r>
              <a:rPr lang="en-US" sz="2400" dirty="0" smtClean="0">
                <a:solidFill>
                  <a:srgbClr val="008080"/>
                </a:solidFill>
              </a:rPr>
              <a:t>).</a:t>
            </a:r>
          </a:p>
          <a:p>
            <a:endParaRPr lang="en-US" sz="1400" dirty="0">
              <a:solidFill>
                <a:srgbClr val="008080"/>
              </a:solidFill>
            </a:endParaRPr>
          </a:p>
          <a:p>
            <a:pPr marL="457200" indent="-457200">
              <a:buFont typeface="Arial" panose="020B0604020202020204" pitchFamily="34" charset="0"/>
              <a:buChar char="•"/>
            </a:pPr>
            <a:r>
              <a:rPr lang="en-US" sz="2400" dirty="0">
                <a:solidFill>
                  <a:srgbClr val="008080"/>
                </a:solidFill>
              </a:rPr>
              <a:t>The rule increases the maximum prices that ambulances can charge per transport</a:t>
            </a:r>
            <a:r>
              <a:rPr lang="en-US" sz="2400" dirty="0" smtClean="0">
                <a:solidFill>
                  <a:srgbClr val="008080"/>
                </a:solidFill>
              </a:rPr>
              <a:t>.</a:t>
            </a:r>
          </a:p>
          <a:p>
            <a:endParaRPr lang="en-US" sz="1400" dirty="0">
              <a:solidFill>
                <a:srgbClr val="008080"/>
              </a:solidFill>
            </a:endParaRPr>
          </a:p>
          <a:p>
            <a:pPr marL="457200" indent="-457200">
              <a:buFont typeface="Arial" panose="020B0604020202020204" pitchFamily="34" charset="0"/>
              <a:buChar char="•"/>
            </a:pPr>
            <a:r>
              <a:rPr lang="en-US" sz="2400" dirty="0">
                <a:solidFill>
                  <a:srgbClr val="008080"/>
                </a:solidFill>
              </a:rPr>
              <a:t>This </a:t>
            </a:r>
            <a:r>
              <a:rPr lang="en-US" sz="2400" dirty="0" smtClean="0">
                <a:solidFill>
                  <a:srgbClr val="008080"/>
                </a:solidFill>
              </a:rPr>
              <a:t>is an example of </a:t>
            </a:r>
            <a:r>
              <a:rPr lang="en-US" sz="2400" dirty="0">
                <a:solidFill>
                  <a:srgbClr val="008080"/>
                </a:solidFill>
              </a:rPr>
              <a:t>rules where a fee is imposed or a rate of payment is changed. In such cases, determining the fiscal impact is usually </a:t>
            </a:r>
            <a:r>
              <a:rPr lang="en-US" sz="2400" dirty="0" smtClean="0">
                <a:solidFill>
                  <a:srgbClr val="008080"/>
                </a:solidFill>
              </a:rPr>
              <a:t>straightforward </a:t>
            </a:r>
            <a:r>
              <a:rPr lang="en-US" sz="2400" dirty="0">
                <a:solidFill>
                  <a:srgbClr val="008080"/>
                </a:solidFill>
              </a:rPr>
              <a:t>because the dollar amounts are typically listed in the rule. However, some research and simplifying assumptions may be required to complete the analysis</a:t>
            </a:r>
            <a:r>
              <a:rPr lang="en-US" sz="2400" dirty="0" smtClean="0">
                <a:solidFill>
                  <a:srgbClr val="008080"/>
                </a:solidFill>
              </a:rPr>
              <a:t>.</a:t>
            </a:r>
          </a:p>
          <a:p>
            <a:pPr marL="457200" indent="-457200">
              <a:buFont typeface="Arial" panose="020B0604020202020204" pitchFamily="34" charset="0"/>
              <a:buChar char="•"/>
            </a:pPr>
            <a:endParaRPr lang="en-US" sz="1400" dirty="0">
              <a:solidFill>
                <a:srgbClr val="008080"/>
              </a:solidFill>
            </a:endParaRPr>
          </a:p>
          <a:p>
            <a:pPr marL="971550" lvl="1" indent="-514350">
              <a:buFont typeface="+mj-lt"/>
              <a:buAutoNum type="romanLcPeriod"/>
            </a:pPr>
            <a:r>
              <a:rPr lang="en-US" sz="2400" dirty="0" smtClean="0">
                <a:solidFill>
                  <a:srgbClr val="008080"/>
                </a:solidFill>
              </a:rPr>
              <a:t>Simplifying assumptions will often be necessary to conduct an analysis</a:t>
            </a:r>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 xmlns:p14="http://schemas.microsoft.com/office/powerpoint/2010/main" val="2169299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293483"/>
          </a:xfrm>
          <a:prstGeom prst="rect">
            <a:avLst/>
          </a:prstGeom>
          <a:noFill/>
        </p:spPr>
        <p:txBody>
          <a:bodyPr wrap="square" rtlCol="0">
            <a:spAutoFit/>
          </a:bodyPr>
          <a:lstStyle/>
          <a:p>
            <a:pPr marL="342900" indent="-342900">
              <a:buFont typeface="Arial" panose="020B0604020202020204" pitchFamily="34" charset="0"/>
              <a:buChar char="•"/>
            </a:pPr>
            <a:r>
              <a:rPr lang="en-US" sz="2100" dirty="0">
                <a:solidFill>
                  <a:srgbClr val="008080"/>
                </a:solidFill>
              </a:rPr>
              <a:t>Begin by identifying the constrained party. In this case, </a:t>
            </a:r>
            <a:r>
              <a:rPr lang="en-US" sz="2100" b="1" dirty="0">
                <a:solidFill>
                  <a:srgbClr val="008080"/>
                </a:solidFill>
              </a:rPr>
              <a:t>ambulance companies </a:t>
            </a:r>
            <a:r>
              <a:rPr lang="en-US" sz="2100" dirty="0">
                <a:solidFill>
                  <a:srgbClr val="008080"/>
                </a:solidFill>
              </a:rPr>
              <a:t>constitute the constrained party because the rule permits them to charge a higher rate per person </a:t>
            </a:r>
            <a:r>
              <a:rPr lang="en-US" sz="2100" dirty="0" smtClean="0">
                <a:solidFill>
                  <a:srgbClr val="008080"/>
                </a:solidFill>
              </a:rPr>
              <a:t>transported. </a:t>
            </a:r>
            <a:r>
              <a:rPr lang="en-US" sz="2100" b="1" dirty="0">
                <a:solidFill>
                  <a:srgbClr val="008080"/>
                </a:solidFill>
              </a:rPr>
              <a:t>But </a:t>
            </a:r>
            <a:r>
              <a:rPr lang="en-US" sz="2100" b="1" dirty="0" smtClean="0">
                <a:solidFill>
                  <a:srgbClr val="008080"/>
                </a:solidFill>
              </a:rPr>
              <a:t>which of the five parties </a:t>
            </a:r>
            <a:r>
              <a:rPr lang="en-US" sz="2100" b="1" dirty="0">
                <a:solidFill>
                  <a:srgbClr val="008080"/>
                </a:solidFill>
              </a:rPr>
              <a:t>owns ambulance companies</a:t>
            </a:r>
            <a:r>
              <a:rPr lang="en-US" sz="2100" dirty="0" smtClean="0">
                <a:solidFill>
                  <a:srgbClr val="008080"/>
                </a:solidFill>
              </a:rPr>
              <a:t>?</a:t>
            </a:r>
          </a:p>
          <a:p>
            <a:endParaRPr lang="en-US" sz="2100" dirty="0">
              <a:solidFill>
                <a:srgbClr val="008080"/>
              </a:solidFill>
            </a:endParaRPr>
          </a:p>
          <a:p>
            <a:pPr marL="342900" indent="-342900">
              <a:buFont typeface="Arial" panose="020B0604020202020204" pitchFamily="34" charset="0"/>
              <a:buChar char="•"/>
            </a:pPr>
            <a:r>
              <a:rPr lang="en-US" sz="2100" dirty="0">
                <a:solidFill>
                  <a:srgbClr val="008080"/>
                </a:solidFill>
              </a:rPr>
              <a:t>Go to the Census’s North American Industry Classification System (NAICS) webpage and search for the term “ambulance</a:t>
            </a:r>
            <a:r>
              <a:rPr lang="en-US" sz="2100" dirty="0" smtClean="0">
                <a:solidFill>
                  <a:srgbClr val="008080"/>
                </a:solidFill>
              </a:rPr>
              <a:t>.”</a:t>
            </a:r>
            <a:r>
              <a:rPr lang="en-US" sz="2100" dirty="0">
                <a:solidFill>
                  <a:srgbClr val="008080"/>
                </a:solidFill>
              </a:rPr>
              <a:t> </a:t>
            </a:r>
            <a:r>
              <a:rPr lang="en-US" sz="2100" dirty="0" smtClean="0">
                <a:solidFill>
                  <a:srgbClr val="008080"/>
                </a:solidFill>
              </a:rPr>
              <a:t>NAICS code 621910 seems to be the most applicable industry, which is “Ambulance </a:t>
            </a:r>
            <a:r>
              <a:rPr lang="en-US" sz="2100" dirty="0">
                <a:solidFill>
                  <a:srgbClr val="008080"/>
                </a:solidFill>
              </a:rPr>
              <a:t>services, air or </a:t>
            </a:r>
            <a:r>
              <a:rPr lang="en-US" sz="2100" dirty="0" smtClean="0">
                <a:solidFill>
                  <a:srgbClr val="008080"/>
                </a:solidFill>
              </a:rPr>
              <a:t>ground.”</a:t>
            </a:r>
          </a:p>
          <a:p>
            <a:endParaRPr lang="en-US" sz="2100" dirty="0">
              <a:solidFill>
                <a:srgbClr val="008080"/>
              </a:solidFill>
            </a:endParaRPr>
          </a:p>
          <a:p>
            <a:pPr marL="342900" indent="-342900">
              <a:buFont typeface="Arial" panose="020B0604020202020204" pitchFamily="34" charset="0"/>
              <a:buChar char="•"/>
            </a:pPr>
            <a:r>
              <a:rPr lang="en-US" sz="2100" dirty="0">
                <a:solidFill>
                  <a:srgbClr val="008080"/>
                </a:solidFill>
              </a:rPr>
              <a:t>Go to the DWS </a:t>
            </a:r>
            <a:r>
              <a:rPr lang="en-US" sz="2100" dirty="0" err="1">
                <a:solidFill>
                  <a:srgbClr val="008080"/>
                </a:solidFill>
              </a:rPr>
              <a:t>FirmFind</a:t>
            </a:r>
            <a:r>
              <a:rPr lang="en-US" sz="2100" dirty="0">
                <a:solidFill>
                  <a:srgbClr val="008080"/>
                </a:solidFill>
              </a:rPr>
              <a:t> webpage and search for the code 621910. It will bring up all </a:t>
            </a:r>
            <a:r>
              <a:rPr lang="en-US" sz="2100" dirty="0" smtClean="0">
                <a:solidFill>
                  <a:srgbClr val="008080"/>
                </a:solidFill>
              </a:rPr>
              <a:t>Utah firms </a:t>
            </a:r>
            <a:r>
              <a:rPr lang="en-US" sz="2100" dirty="0">
                <a:solidFill>
                  <a:srgbClr val="008080"/>
                </a:solidFill>
              </a:rPr>
              <a:t>in this industry</a:t>
            </a:r>
            <a:r>
              <a:rPr lang="en-US" sz="2100" dirty="0" smtClean="0">
                <a:solidFill>
                  <a:srgbClr val="008080"/>
                </a:solidFill>
              </a:rPr>
              <a:t>.</a:t>
            </a:r>
          </a:p>
          <a:p>
            <a:endParaRPr lang="en-US" sz="2100" dirty="0">
              <a:solidFill>
                <a:srgbClr val="008080"/>
              </a:solidFill>
            </a:endParaRPr>
          </a:p>
          <a:p>
            <a:pPr marL="342900" indent="-342900">
              <a:buFont typeface="Arial" panose="020B0604020202020204" pitchFamily="34" charset="0"/>
              <a:buChar char="•"/>
            </a:pPr>
            <a:r>
              <a:rPr lang="en-US" sz="2100" b="1" dirty="0">
                <a:solidFill>
                  <a:srgbClr val="008080"/>
                </a:solidFill>
              </a:rPr>
              <a:t>We can see that local government, small businesses, and non-small businesses provide ambulance services</a:t>
            </a:r>
            <a:r>
              <a:rPr lang="en-US" sz="21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 xmlns:p14="http://schemas.microsoft.com/office/powerpoint/2010/main" val="15872884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Next, consider all of the parties that are indirectly impacted starting with what ambulances supply</a:t>
            </a:r>
            <a:r>
              <a:rPr lang="en-US" sz="2400" dirty="0" smtClean="0">
                <a:solidFill>
                  <a:srgbClr val="008080"/>
                </a:solidFill>
              </a:rPr>
              <a:t>.</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Ambulances supply transport services, so an indirectly impacted group is the set of people who demand ambulance transportation. Call them </a:t>
            </a:r>
            <a:r>
              <a:rPr lang="en-US" sz="2400" b="1" dirty="0">
                <a:solidFill>
                  <a:srgbClr val="008080"/>
                </a:solidFill>
              </a:rPr>
              <a:t>transported individuals</a:t>
            </a:r>
            <a:r>
              <a:rPr lang="en-US" sz="2400" dirty="0" smtClean="0">
                <a:solidFill>
                  <a:srgbClr val="008080"/>
                </a:solidFill>
              </a:rPr>
              <a:t>.</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Transported individuals will experience an impact to the degree that their health insurance covers transport cost. So we should include </a:t>
            </a:r>
            <a:r>
              <a:rPr lang="en-US" sz="2400" b="1" dirty="0">
                <a:solidFill>
                  <a:srgbClr val="008080"/>
                </a:solidFill>
              </a:rPr>
              <a:t>health insurance </a:t>
            </a:r>
            <a:r>
              <a:rPr lang="en-US" sz="2400" b="1" dirty="0" smtClean="0">
                <a:solidFill>
                  <a:srgbClr val="008080"/>
                </a:solidFill>
              </a:rPr>
              <a:t>companies.</a:t>
            </a:r>
            <a:endParaRPr lang="en-US" sz="2400" b="1"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 xmlns:p14="http://schemas.microsoft.com/office/powerpoint/2010/main" val="41921118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Now consider what ambulance companies demand as inputs </a:t>
            </a:r>
            <a:r>
              <a:rPr lang="en-US" sz="2400" dirty="0" smtClean="0">
                <a:solidFill>
                  <a:srgbClr val="008080"/>
                </a:solidFill>
              </a:rPr>
              <a:t>in order to provide transport services.</a:t>
            </a:r>
          </a:p>
          <a:p>
            <a:endParaRPr lang="en-US" sz="2400" dirty="0">
              <a:solidFill>
                <a:srgbClr val="008080"/>
              </a:solidFill>
            </a:endParaRPr>
          </a:p>
          <a:p>
            <a:pPr marL="342900" indent="-342900">
              <a:buFont typeface="Arial" panose="020B0604020202020204" pitchFamily="34" charset="0"/>
              <a:buChar char="•"/>
            </a:pPr>
            <a:r>
              <a:rPr lang="en-US" sz="2400" b="1" dirty="0" smtClean="0">
                <a:solidFill>
                  <a:srgbClr val="008080"/>
                </a:solidFill>
              </a:rPr>
              <a:t>EMTs </a:t>
            </a:r>
            <a:r>
              <a:rPr lang="en-US" sz="2400" b="1" dirty="0">
                <a:solidFill>
                  <a:srgbClr val="008080"/>
                </a:solidFill>
              </a:rPr>
              <a:t>and paramedics</a:t>
            </a:r>
            <a:r>
              <a:rPr lang="en-US" sz="2400" dirty="0">
                <a:solidFill>
                  <a:srgbClr val="008080"/>
                </a:solidFill>
              </a:rPr>
              <a:t> are indirectly impacted because they provide labor services to ambulance companies</a:t>
            </a:r>
            <a:r>
              <a:rPr lang="en-US" sz="2400" dirty="0" smtClean="0">
                <a:solidFill>
                  <a:srgbClr val="008080"/>
                </a:solidFill>
              </a:rPr>
              <a:t>. The need to give raises to workers was mentioned in the rule justification.</a:t>
            </a:r>
          </a:p>
          <a:p>
            <a:endParaRPr lang="en-US" sz="2400" dirty="0">
              <a:solidFill>
                <a:srgbClr val="008080"/>
              </a:solidFill>
            </a:endParaRPr>
          </a:p>
          <a:p>
            <a:pPr marL="342900" indent="-342900">
              <a:buFont typeface="Arial" panose="020B0604020202020204" pitchFamily="34" charset="0"/>
              <a:buChar char="•"/>
            </a:pPr>
            <a:r>
              <a:rPr lang="en-US" sz="2400" dirty="0" smtClean="0">
                <a:solidFill>
                  <a:srgbClr val="008080"/>
                </a:solidFill>
              </a:rPr>
              <a:t>The rules states that another </a:t>
            </a:r>
            <a:r>
              <a:rPr lang="en-US" sz="2400" dirty="0">
                <a:solidFill>
                  <a:srgbClr val="008080"/>
                </a:solidFill>
              </a:rPr>
              <a:t>reason for the rate increase </a:t>
            </a:r>
            <a:r>
              <a:rPr lang="en-US" sz="2400" dirty="0" smtClean="0">
                <a:solidFill>
                  <a:srgbClr val="008080"/>
                </a:solidFill>
              </a:rPr>
              <a:t>is to </a:t>
            </a:r>
            <a:r>
              <a:rPr lang="en-US" sz="2400" dirty="0">
                <a:solidFill>
                  <a:srgbClr val="008080"/>
                </a:solidFill>
              </a:rPr>
              <a:t>pay for “increased equipment costs.” Thus, </a:t>
            </a:r>
            <a:r>
              <a:rPr lang="en-US" sz="2400" b="1" dirty="0">
                <a:solidFill>
                  <a:srgbClr val="008080"/>
                </a:solidFill>
              </a:rPr>
              <a:t>ambulance equipment, service, and sales businesses</a:t>
            </a:r>
            <a:r>
              <a:rPr lang="en-US" sz="2400" dirty="0">
                <a:solidFill>
                  <a:srgbClr val="008080"/>
                </a:solidFill>
              </a:rPr>
              <a:t> will be indirectly impacted by the rule.</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33</a:t>
            </a:fld>
            <a:endParaRPr lang="en-US" dirty="0">
              <a:solidFill>
                <a:prstClr val="black">
                  <a:tint val="75000"/>
                </a:prstClr>
              </a:solidFill>
            </a:endParaRPr>
          </a:p>
        </p:txBody>
      </p:sp>
    </p:spTree>
    <p:extLst>
      <p:ext uri="{BB962C8B-B14F-4D97-AF65-F5344CB8AC3E}">
        <p14:creationId xmlns="" xmlns:p14="http://schemas.microsoft.com/office/powerpoint/2010/main" val="17068650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88198" y="2635275"/>
            <a:ext cx="10457809" cy="3293209"/>
          </a:xfrm>
          <a:prstGeom prst="rect">
            <a:avLst/>
          </a:prstGeom>
          <a:noFill/>
          <a:ln>
            <a:solidFill>
              <a:srgbClr val="008080"/>
            </a:solidFill>
          </a:ln>
        </p:spPr>
        <p:txBody>
          <a:bodyPr wrap="square" numCol="2" rtlCol="0">
            <a:spAutoFit/>
          </a:bodyPr>
          <a:lstStyle/>
          <a:p>
            <a:pPr marL="342900" indent="-342900">
              <a:buFont typeface="Arial" panose="020B0604020202020204" pitchFamily="34" charset="0"/>
              <a:buChar char="•"/>
            </a:pPr>
            <a:r>
              <a:rPr lang="en-US" sz="2000" b="1" dirty="0" smtClean="0">
                <a:solidFill>
                  <a:srgbClr val="008080"/>
                </a:solidFill>
              </a:rPr>
              <a:t>State </a:t>
            </a:r>
            <a:r>
              <a:rPr lang="en-US" sz="2000" b="1" dirty="0">
                <a:solidFill>
                  <a:srgbClr val="008080"/>
                </a:solidFill>
              </a:rPr>
              <a:t>Government: </a:t>
            </a:r>
            <a:r>
              <a:rPr lang="en-US" sz="2000" dirty="0">
                <a:solidFill>
                  <a:srgbClr val="008080"/>
                </a:solidFill>
              </a:rPr>
              <a:t>No Impact </a:t>
            </a:r>
            <a:endParaRPr lang="en-US" sz="2000" dirty="0" smtClean="0">
              <a:solidFill>
                <a:srgbClr val="008080"/>
              </a:solidFill>
            </a:endParaRPr>
          </a:p>
          <a:p>
            <a:endParaRPr lang="en-US" sz="800" dirty="0">
              <a:solidFill>
                <a:srgbClr val="008080"/>
              </a:solidFill>
            </a:endParaRPr>
          </a:p>
          <a:p>
            <a:pPr marL="342900" indent="-342900">
              <a:buFont typeface="Arial" panose="020B0604020202020204" pitchFamily="34" charset="0"/>
              <a:buChar char="•"/>
            </a:pPr>
            <a:r>
              <a:rPr lang="en-US" sz="2000" b="1" dirty="0">
                <a:solidFill>
                  <a:srgbClr val="008080"/>
                </a:solidFill>
              </a:rPr>
              <a:t>Local Government: </a:t>
            </a:r>
            <a:r>
              <a:rPr lang="en-US" sz="2000" dirty="0">
                <a:solidFill>
                  <a:srgbClr val="008080"/>
                </a:solidFill>
              </a:rPr>
              <a:t>Direct Fiscal </a:t>
            </a:r>
            <a:r>
              <a:rPr lang="en-US" sz="2000" dirty="0" smtClean="0">
                <a:solidFill>
                  <a:srgbClr val="008080"/>
                </a:solidFill>
              </a:rPr>
              <a:t>Benefit</a:t>
            </a:r>
          </a:p>
          <a:p>
            <a:endParaRPr lang="en-US" sz="800" dirty="0">
              <a:solidFill>
                <a:srgbClr val="008080"/>
              </a:solidFill>
            </a:endParaRPr>
          </a:p>
          <a:p>
            <a:pPr marL="342900" indent="-342900">
              <a:buFont typeface="Arial" panose="020B0604020202020204" pitchFamily="34" charset="0"/>
              <a:buChar char="•"/>
            </a:pPr>
            <a:r>
              <a:rPr lang="en-US" sz="2000" b="1" dirty="0">
                <a:solidFill>
                  <a:srgbClr val="008080"/>
                </a:solidFill>
              </a:rPr>
              <a:t>Small Businesses: </a:t>
            </a:r>
          </a:p>
          <a:p>
            <a:pPr marL="800100" lvl="1" indent="-342900">
              <a:buFont typeface="Wingdings" panose="05000000000000000000" pitchFamily="2" charset="2"/>
              <a:buChar char="§"/>
            </a:pPr>
            <a:r>
              <a:rPr lang="en-US" sz="2000" dirty="0">
                <a:solidFill>
                  <a:srgbClr val="008080"/>
                </a:solidFill>
              </a:rPr>
              <a:t>Ambulance Transportation Services: Direct Fiscal Benefit</a:t>
            </a:r>
          </a:p>
          <a:p>
            <a:pPr marL="800100" lvl="1" indent="-342900">
              <a:buFont typeface="Wingdings" panose="05000000000000000000" pitchFamily="2" charset="2"/>
              <a:buChar char="§"/>
            </a:pPr>
            <a:r>
              <a:rPr lang="en-US" sz="2000" dirty="0">
                <a:solidFill>
                  <a:srgbClr val="008080"/>
                </a:solidFill>
              </a:rPr>
              <a:t>Health Insurance Companies: Indirect Fiscal Cost</a:t>
            </a:r>
          </a:p>
          <a:p>
            <a:pPr marL="800100" lvl="1" indent="-342900">
              <a:buFont typeface="Wingdings" panose="05000000000000000000" pitchFamily="2" charset="2"/>
              <a:buChar char="§"/>
            </a:pPr>
            <a:r>
              <a:rPr lang="en-US" sz="2000" dirty="0">
                <a:solidFill>
                  <a:srgbClr val="008080"/>
                </a:solidFill>
              </a:rPr>
              <a:t>Ambulance Equipment, Services, and Sales: Indirect Fiscal </a:t>
            </a:r>
            <a:r>
              <a:rPr lang="en-US" sz="2000" dirty="0" smtClean="0">
                <a:solidFill>
                  <a:srgbClr val="008080"/>
                </a:solidFill>
              </a:rPr>
              <a:t>Benefit</a:t>
            </a:r>
          </a:p>
          <a:p>
            <a:pPr marL="342900" indent="-342900">
              <a:buFont typeface="Arial" panose="020B0604020202020204" pitchFamily="34" charset="0"/>
              <a:buChar char="•"/>
            </a:pPr>
            <a:r>
              <a:rPr lang="en-US" sz="2000" b="1" dirty="0" smtClean="0">
                <a:solidFill>
                  <a:srgbClr val="008080"/>
                </a:solidFill>
              </a:rPr>
              <a:t>Non-Small </a:t>
            </a:r>
            <a:r>
              <a:rPr lang="en-US" sz="2000" b="1" dirty="0">
                <a:solidFill>
                  <a:srgbClr val="008080"/>
                </a:solidFill>
              </a:rPr>
              <a:t>Businesses</a:t>
            </a:r>
            <a:r>
              <a:rPr lang="en-US" sz="2000" b="1" dirty="0" smtClean="0">
                <a:solidFill>
                  <a:srgbClr val="008080"/>
                </a:solidFill>
              </a:rPr>
              <a:t>:</a:t>
            </a:r>
            <a:endParaRPr lang="en-US" sz="2000" b="1" dirty="0">
              <a:solidFill>
                <a:srgbClr val="008080"/>
              </a:solidFill>
            </a:endParaRPr>
          </a:p>
          <a:p>
            <a:pPr marL="800100" lvl="1" indent="-342900">
              <a:buFont typeface="Wingdings" panose="05000000000000000000" pitchFamily="2" charset="2"/>
              <a:buChar char="§"/>
            </a:pPr>
            <a:r>
              <a:rPr lang="en-US" sz="2000" dirty="0">
                <a:solidFill>
                  <a:srgbClr val="008080"/>
                </a:solidFill>
              </a:rPr>
              <a:t>Ambulance Transportation Services: Direct Fiscal Benefit</a:t>
            </a:r>
          </a:p>
          <a:p>
            <a:pPr marL="800100" lvl="1" indent="-342900">
              <a:buFont typeface="Wingdings" panose="05000000000000000000" pitchFamily="2" charset="2"/>
              <a:buChar char="§"/>
            </a:pPr>
            <a:r>
              <a:rPr lang="en-US" sz="2000" dirty="0">
                <a:solidFill>
                  <a:srgbClr val="008080"/>
                </a:solidFill>
              </a:rPr>
              <a:t>Health Insurance Companies: Indirect Fiscal </a:t>
            </a:r>
            <a:r>
              <a:rPr lang="en-US" sz="2000" dirty="0" smtClean="0">
                <a:solidFill>
                  <a:srgbClr val="008080"/>
                </a:solidFill>
              </a:rPr>
              <a:t>Cost</a:t>
            </a:r>
          </a:p>
          <a:p>
            <a:pPr lvl="1"/>
            <a:endParaRPr lang="en-US" sz="800" dirty="0">
              <a:solidFill>
                <a:srgbClr val="008080"/>
              </a:solidFill>
            </a:endParaRPr>
          </a:p>
          <a:p>
            <a:pPr marL="342900" indent="-342900">
              <a:buFont typeface="Arial" panose="020B0604020202020204" pitchFamily="34" charset="0"/>
              <a:buChar char="•"/>
            </a:pPr>
            <a:r>
              <a:rPr lang="en-US" sz="2000" b="1" dirty="0">
                <a:solidFill>
                  <a:srgbClr val="008080"/>
                </a:solidFill>
              </a:rPr>
              <a:t>Other “Persons”</a:t>
            </a:r>
          </a:p>
          <a:p>
            <a:pPr marL="800100" lvl="1" indent="-342900">
              <a:buFont typeface="Wingdings" panose="05000000000000000000" pitchFamily="2" charset="2"/>
              <a:buChar char="§"/>
            </a:pPr>
            <a:r>
              <a:rPr lang="en-US" sz="2000" dirty="0">
                <a:solidFill>
                  <a:srgbClr val="008080"/>
                </a:solidFill>
              </a:rPr>
              <a:t>Transported Individuals: Indirect Fiscal Cost</a:t>
            </a:r>
          </a:p>
          <a:p>
            <a:pPr marL="800100" lvl="1" indent="-342900">
              <a:buFont typeface="Wingdings" panose="05000000000000000000" pitchFamily="2" charset="2"/>
              <a:buChar char="§"/>
            </a:pPr>
            <a:r>
              <a:rPr lang="en-US" sz="2000" dirty="0">
                <a:solidFill>
                  <a:srgbClr val="008080"/>
                </a:solidFill>
              </a:rPr>
              <a:t>EMTs and Paramedics: Indirect Fiscal Benefit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34</a:t>
            </a:fld>
            <a:endParaRPr lang="en-US" dirty="0">
              <a:solidFill>
                <a:prstClr val="black">
                  <a:tint val="75000"/>
                </a:prstClr>
              </a:solidFill>
            </a:endParaRPr>
          </a:p>
        </p:txBody>
      </p:sp>
      <p:sp>
        <p:nvSpPr>
          <p:cNvPr id="8" name="TextBox 7"/>
          <p:cNvSpPr txBox="1"/>
          <p:nvPr/>
        </p:nvSpPr>
        <p:spPr>
          <a:xfrm>
            <a:off x="888197" y="1937867"/>
            <a:ext cx="10457809" cy="654025"/>
          </a:xfrm>
          <a:prstGeom prst="rect">
            <a:avLst/>
          </a:prstGeom>
          <a:noFill/>
        </p:spPr>
        <p:txBody>
          <a:bodyPr wrap="square" rtlCol="0">
            <a:spAutoFit/>
          </a:bodyPr>
          <a:lstStyle/>
          <a:p>
            <a:r>
              <a:rPr lang="en-US" sz="1850" b="1" dirty="0">
                <a:solidFill>
                  <a:srgbClr val="008080"/>
                </a:solidFill>
              </a:rPr>
              <a:t>Now that affected parties have been identified, identify which type of impact each party will </a:t>
            </a:r>
            <a:r>
              <a:rPr lang="en-US" sz="1850" b="1" dirty="0" smtClean="0">
                <a:solidFill>
                  <a:srgbClr val="008080"/>
                </a:solidFill>
              </a:rPr>
              <a:t>experience.</a:t>
            </a:r>
            <a:endParaRPr lang="en-US" sz="1850" b="1" dirty="0">
              <a:solidFill>
                <a:srgbClr val="008080"/>
              </a:solidFill>
            </a:endParaRPr>
          </a:p>
          <a:p>
            <a:endParaRPr lang="en-US" dirty="0"/>
          </a:p>
        </p:txBody>
      </p:sp>
    </p:spTree>
    <p:extLst>
      <p:ext uri="{BB962C8B-B14F-4D97-AF65-F5344CB8AC3E}">
        <p14:creationId xmlns="" xmlns:p14="http://schemas.microsoft.com/office/powerpoint/2010/main" val="15768591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2: Count the Number</a:t>
            </a:r>
            <a:r>
              <a:rPr kumimoji="0" lang="en-US" sz="3200" b="1" i="0" u="none" strike="noStrike" kern="0" cap="none" spc="0" normalizeH="0" noProof="0" dirty="0" smtClean="0">
                <a:ln>
                  <a:noFill/>
                </a:ln>
                <a:solidFill>
                  <a:srgbClr val="008080"/>
                </a:solidFill>
                <a:effectLst/>
                <a:uLnTx/>
                <a:uFillTx/>
                <a:latin typeface="Arial"/>
                <a:cs typeface="Arial"/>
                <a:sym typeface="Arial"/>
              </a:rPr>
              <a:t>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Beginning with ambulance companies, this data was found when answering the question of who owns the ambulance companies. The data, taken from DWS’s </a:t>
            </a:r>
            <a:r>
              <a:rPr lang="en-US" sz="2400" dirty="0" err="1">
                <a:solidFill>
                  <a:srgbClr val="008080"/>
                </a:solidFill>
              </a:rPr>
              <a:t>FirmFind</a:t>
            </a:r>
            <a:r>
              <a:rPr lang="en-US" sz="2400" dirty="0">
                <a:solidFill>
                  <a:srgbClr val="008080"/>
                </a:solidFill>
              </a:rPr>
              <a:t>, shows that ambulance companies are run by small businesses, non-small businesses, and local government and counts are as </a:t>
            </a:r>
            <a:r>
              <a:rPr lang="en-US" sz="2400" dirty="0" smtClean="0">
                <a:solidFill>
                  <a:srgbClr val="008080"/>
                </a:solidFill>
              </a:rPr>
              <a:t>follows:</a:t>
            </a:r>
          </a:p>
          <a:p>
            <a:endParaRPr lang="en-US" sz="2400" dirty="0">
              <a:solidFill>
                <a:srgbClr val="008080"/>
              </a:solidFill>
            </a:endParaRPr>
          </a:p>
          <a:p>
            <a:pPr marL="800100" lvl="1" indent="-342900">
              <a:buFont typeface="Wingdings" panose="05000000000000000000" pitchFamily="2" charset="2"/>
              <a:buChar char="§"/>
            </a:pPr>
            <a:r>
              <a:rPr lang="en-US" sz="2400" b="1" dirty="0">
                <a:solidFill>
                  <a:srgbClr val="008080"/>
                </a:solidFill>
              </a:rPr>
              <a:t>Ambulance Companies – Local Government = </a:t>
            </a:r>
            <a:r>
              <a:rPr lang="en-US" sz="2400" b="1" dirty="0" smtClean="0">
                <a:solidFill>
                  <a:srgbClr val="008080"/>
                </a:solidFill>
              </a:rPr>
              <a:t>14</a:t>
            </a:r>
            <a:endParaRPr lang="en-US" sz="2400" b="1" dirty="0">
              <a:solidFill>
                <a:srgbClr val="008080"/>
              </a:solidFill>
            </a:endParaRPr>
          </a:p>
          <a:p>
            <a:pPr marL="800100" lvl="1" indent="-342900">
              <a:buFont typeface="Wingdings" panose="05000000000000000000" pitchFamily="2" charset="2"/>
              <a:buChar char="§"/>
            </a:pPr>
            <a:r>
              <a:rPr lang="en-US" sz="2400" b="1" dirty="0">
                <a:solidFill>
                  <a:srgbClr val="008080"/>
                </a:solidFill>
              </a:rPr>
              <a:t>Ambulance Companies – Small Businesses = </a:t>
            </a:r>
            <a:r>
              <a:rPr lang="en-US" sz="2400" b="1" dirty="0" smtClean="0">
                <a:solidFill>
                  <a:srgbClr val="008080"/>
                </a:solidFill>
              </a:rPr>
              <a:t>5</a:t>
            </a:r>
            <a:endParaRPr lang="en-US" sz="2400" b="1" dirty="0">
              <a:solidFill>
                <a:srgbClr val="008080"/>
              </a:solidFill>
            </a:endParaRPr>
          </a:p>
          <a:p>
            <a:pPr marL="800100" lvl="1" indent="-342900">
              <a:buFont typeface="Wingdings" panose="05000000000000000000" pitchFamily="2" charset="2"/>
              <a:buChar char="§"/>
            </a:pPr>
            <a:r>
              <a:rPr lang="en-US" sz="2400" b="1" dirty="0">
                <a:solidFill>
                  <a:srgbClr val="008080"/>
                </a:solidFill>
              </a:rPr>
              <a:t>Ambulance Companies – Non-Small Businesses = 1</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 xmlns:p14="http://schemas.microsoft.com/office/powerpoint/2010/main" val="26959287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2: Count the Number</a:t>
            </a:r>
            <a:r>
              <a:rPr kumimoji="0" lang="en-US" sz="3200" b="1" i="0" u="none" strike="noStrike" kern="0" cap="none" spc="0" normalizeH="0" noProof="0" dirty="0" smtClean="0">
                <a:ln>
                  <a:noFill/>
                </a:ln>
                <a:solidFill>
                  <a:srgbClr val="008080"/>
                </a:solidFill>
                <a:effectLst/>
                <a:uLnTx/>
                <a:uFillTx/>
                <a:latin typeface="Arial"/>
                <a:cs typeface="Arial"/>
                <a:sym typeface="Arial"/>
              </a:rPr>
              <a:t>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Estimate the number of transported individuals. This data was found by contacting the Department of Health’s Bureau of Emergency Medical Services and Preparedness. In 2016, there were </a:t>
            </a:r>
            <a:r>
              <a:rPr lang="en-US" sz="2400" b="1" dirty="0">
                <a:solidFill>
                  <a:srgbClr val="008080"/>
                </a:solidFill>
              </a:rPr>
              <a:t>264,934 transports</a:t>
            </a:r>
            <a:r>
              <a:rPr lang="en-US" sz="2400" dirty="0">
                <a:solidFill>
                  <a:srgbClr val="008080"/>
                </a:solidFill>
              </a:rPr>
              <a:t>. </a:t>
            </a:r>
            <a:endParaRPr lang="en-US" sz="2400" dirty="0" smtClean="0">
              <a:solidFill>
                <a:srgbClr val="008080"/>
              </a:solidFill>
            </a:endParaRP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How many insurance companies were affected? Go to the NAICS webpage and search for health insurance. The industry is Direct Health and Medical Insurance Carriers (524114). </a:t>
            </a:r>
            <a:r>
              <a:rPr lang="en-US" sz="2400" dirty="0" smtClean="0">
                <a:solidFill>
                  <a:srgbClr val="008080"/>
                </a:solidFill>
              </a:rPr>
              <a:t>Go to </a:t>
            </a:r>
            <a:r>
              <a:rPr lang="en-US" sz="2400" dirty="0" err="1">
                <a:solidFill>
                  <a:srgbClr val="008080"/>
                </a:solidFill>
              </a:rPr>
              <a:t>FirmFind</a:t>
            </a:r>
            <a:r>
              <a:rPr lang="en-US" sz="2400" dirty="0">
                <a:solidFill>
                  <a:srgbClr val="008080"/>
                </a:solidFill>
              </a:rPr>
              <a:t> at </a:t>
            </a:r>
            <a:r>
              <a:rPr lang="en-US" sz="2400" dirty="0" smtClean="0">
                <a:solidFill>
                  <a:srgbClr val="008080"/>
                </a:solidFill>
              </a:rPr>
              <a:t>DWS, enter in the NAICS code, and the data will show </a:t>
            </a:r>
            <a:r>
              <a:rPr lang="en-US" sz="2400" dirty="0">
                <a:solidFill>
                  <a:srgbClr val="008080"/>
                </a:solidFill>
              </a:rPr>
              <a:t>that there are </a:t>
            </a:r>
            <a:r>
              <a:rPr lang="en-US" sz="2400" b="1" dirty="0">
                <a:solidFill>
                  <a:srgbClr val="008080"/>
                </a:solidFill>
              </a:rPr>
              <a:t>50 health insurance companies</a:t>
            </a:r>
            <a:r>
              <a:rPr lang="en-US" sz="2400" dirty="0">
                <a:solidFill>
                  <a:srgbClr val="008080"/>
                </a:solidFill>
              </a:rPr>
              <a:t> in Utah.</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 xmlns:p14="http://schemas.microsoft.com/office/powerpoint/2010/main" val="24390676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2: Count the Number</a:t>
            </a:r>
            <a:r>
              <a:rPr kumimoji="0" lang="en-US" sz="3200" b="1" i="0" u="none" strike="noStrike" kern="0" cap="none" spc="0" normalizeH="0" noProof="0" dirty="0" smtClean="0">
                <a:ln>
                  <a:noFill/>
                </a:ln>
                <a:solidFill>
                  <a:srgbClr val="008080"/>
                </a:solidFill>
                <a:effectLst/>
                <a:uLnTx/>
                <a:uFillTx/>
                <a:latin typeface="Arial"/>
                <a:cs typeface="Arial"/>
                <a:sym typeface="Arial"/>
              </a:rPr>
              <a:t>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Estimate the number of EMTs and paramedics</a:t>
            </a:r>
            <a:r>
              <a:rPr lang="en-US" sz="2400" dirty="0" smtClean="0">
                <a:solidFill>
                  <a:srgbClr val="008080"/>
                </a:solidFill>
              </a:rPr>
              <a:t>.</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Go to the Bureau of Labor Statistics (BLS) and find the Occupational Employment Statistics (OES) page. At the following link, the page shows a map of the US and by clicking on Utah it will bring up the current data: https://</a:t>
            </a:r>
            <a:r>
              <a:rPr lang="en-US" sz="2400" dirty="0" smtClean="0">
                <a:solidFill>
                  <a:srgbClr val="008080"/>
                </a:solidFill>
              </a:rPr>
              <a:t>www.bls.gov/oes/current/oessrcst.htm</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After searching for the term “emergency” in the table, the data show that there were approximately </a:t>
            </a:r>
            <a:r>
              <a:rPr lang="en-US" sz="2400" b="1" dirty="0">
                <a:solidFill>
                  <a:srgbClr val="008080"/>
                </a:solidFill>
              </a:rPr>
              <a:t>1,860 EMTs and paramedics </a:t>
            </a:r>
            <a:r>
              <a:rPr lang="en-US" sz="2400" dirty="0">
                <a:solidFill>
                  <a:srgbClr val="008080"/>
                </a:solidFill>
              </a:rPr>
              <a:t>in 2016 in Utah.</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 xmlns:p14="http://schemas.microsoft.com/office/powerpoint/2010/main" val="8890695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2: Count the Number</a:t>
            </a:r>
            <a:r>
              <a:rPr kumimoji="0" lang="en-US" sz="3200" b="1" i="0" u="none" strike="noStrike" kern="0" cap="none" spc="0" normalizeH="0" noProof="0" dirty="0" smtClean="0">
                <a:ln>
                  <a:noFill/>
                </a:ln>
                <a:solidFill>
                  <a:srgbClr val="008080"/>
                </a:solidFill>
                <a:effectLst/>
                <a:uLnTx/>
                <a:uFillTx/>
                <a:latin typeface="Arial"/>
                <a:cs typeface="Arial"/>
                <a:sym typeface="Arial"/>
              </a:rPr>
              <a:t>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847207"/>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008080"/>
                </a:solidFill>
              </a:rPr>
              <a:t>Finally, estimate the number of firms that provide ambulance equipment, services, and sales in Utah. </a:t>
            </a:r>
            <a:endParaRPr lang="en-US" sz="2200" dirty="0" smtClean="0">
              <a:solidFill>
                <a:srgbClr val="008080"/>
              </a:solidFill>
            </a:endParaRPr>
          </a:p>
          <a:p>
            <a:pPr marL="342900" indent="-342900">
              <a:buFont typeface="Arial" panose="020B0604020202020204" pitchFamily="34" charset="0"/>
              <a:buChar char="•"/>
            </a:pPr>
            <a:endParaRPr lang="en-US" sz="2200" dirty="0">
              <a:solidFill>
                <a:srgbClr val="008080"/>
              </a:solidFill>
            </a:endParaRPr>
          </a:p>
          <a:p>
            <a:pPr marL="342900" indent="-342900">
              <a:buFont typeface="Arial" panose="020B0604020202020204" pitchFamily="34" charset="0"/>
              <a:buChar char="•"/>
            </a:pPr>
            <a:r>
              <a:rPr lang="en-US" sz="2200" dirty="0" smtClean="0">
                <a:solidFill>
                  <a:srgbClr val="008080"/>
                </a:solidFill>
              </a:rPr>
              <a:t>Searching </a:t>
            </a:r>
            <a:r>
              <a:rPr lang="en-US" sz="2200" dirty="0">
                <a:solidFill>
                  <a:srgbClr val="008080"/>
                </a:solidFill>
              </a:rPr>
              <a:t>the NAICS webpage, ambulance equipment, services, and sales do not have their own narrow industries, but are contained in much larger industries. The relevant industries are Motor Vehicle Body Manufacturing (336211) and Automobile and Other Motor Vehicle Merchant Wholesalers (423110</a:t>
            </a:r>
            <a:r>
              <a:rPr lang="en-US" sz="2200" dirty="0" smtClean="0">
                <a:solidFill>
                  <a:srgbClr val="008080"/>
                </a:solidFill>
              </a:rPr>
              <a:t>). After downloading the data from </a:t>
            </a:r>
            <a:r>
              <a:rPr lang="en-US" sz="2200" dirty="0" err="1" smtClean="0">
                <a:solidFill>
                  <a:srgbClr val="008080"/>
                </a:solidFill>
              </a:rPr>
              <a:t>FirmFind</a:t>
            </a:r>
            <a:r>
              <a:rPr lang="en-US" sz="2200" dirty="0" smtClean="0">
                <a:solidFill>
                  <a:srgbClr val="008080"/>
                </a:solidFill>
              </a:rPr>
              <a:t> at DWS, it requires some searching through the list to identify the ambulance-related companies. </a:t>
            </a:r>
            <a:r>
              <a:rPr lang="en-US" sz="2200" dirty="0">
                <a:solidFill>
                  <a:srgbClr val="008080"/>
                </a:solidFill>
              </a:rPr>
              <a:t>There is one small Utah business in each of these industries that appears to focus solely on ambulance repairs, services and sales. Thus, there are </a:t>
            </a:r>
            <a:r>
              <a:rPr lang="en-US" sz="2200" b="1" dirty="0">
                <a:solidFill>
                  <a:srgbClr val="008080"/>
                </a:solidFill>
              </a:rPr>
              <a:t>2 ambulance equipment, services and sales small businesses</a:t>
            </a:r>
            <a:r>
              <a:rPr lang="en-US" sz="2200" dirty="0">
                <a:solidFill>
                  <a:srgbClr val="008080"/>
                </a:solidFill>
              </a:rPr>
              <a:t> in Utah</a:t>
            </a:r>
            <a:r>
              <a:rPr lang="en-US" sz="24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 xmlns:p14="http://schemas.microsoft.com/office/powerpoint/2010/main" val="4501434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3: Estimate the Fiscal Impacts</a:t>
            </a:r>
          </a:p>
        </p:txBody>
      </p:sp>
      <p:sp>
        <p:nvSpPr>
          <p:cNvPr id="2" name="TextBox 1"/>
          <p:cNvSpPr txBox="1"/>
          <p:nvPr/>
        </p:nvSpPr>
        <p:spPr>
          <a:xfrm>
            <a:off x="863335" y="1946618"/>
            <a:ext cx="10330196" cy="3970318"/>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200" dirty="0">
                <a:solidFill>
                  <a:srgbClr val="008080"/>
                </a:solidFill>
              </a:rPr>
              <a:t>Begin by estimating the average </a:t>
            </a:r>
            <a:r>
              <a:rPr lang="en-US" sz="2200" i="1" u="sng" dirty="0">
                <a:solidFill>
                  <a:srgbClr val="008080"/>
                </a:solidFill>
              </a:rPr>
              <a:t>direct fiscal benefit </a:t>
            </a:r>
            <a:r>
              <a:rPr lang="en-US" sz="2200" dirty="0">
                <a:solidFill>
                  <a:srgbClr val="008080"/>
                </a:solidFill>
              </a:rPr>
              <a:t>of a transport to an ambulance company. </a:t>
            </a:r>
            <a:endParaRPr lang="en-US" sz="2200" dirty="0" smtClean="0">
              <a:solidFill>
                <a:srgbClr val="008080"/>
              </a:solidFill>
            </a:endParaRPr>
          </a:p>
          <a:p>
            <a:pPr>
              <a:spcAft>
                <a:spcPts val="600"/>
              </a:spcAft>
            </a:pPr>
            <a:endParaRPr lang="en-US" sz="800" dirty="0">
              <a:solidFill>
                <a:srgbClr val="008080"/>
              </a:solidFill>
            </a:endParaRPr>
          </a:p>
          <a:p>
            <a:pPr marL="342900" indent="-342900">
              <a:spcAft>
                <a:spcPts val="600"/>
              </a:spcAft>
              <a:buFont typeface="Arial" panose="020B0604020202020204" pitchFamily="34" charset="0"/>
              <a:buChar char="•"/>
            </a:pPr>
            <a:r>
              <a:rPr lang="en-US" sz="2200" dirty="0">
                <a:solidFill>
                  <a:srgbClr val="008080"/>
                </a:solidFill>
              </a:rPr>
              <a:t>Three different types of service with different rates are listed in the rule. From data requested from the Bureau of EMS and Preparedness, the total transports are broken out across the three types. </a:t>
            </a:r>
            <a:endParaRPr lang="en-US" sz="2200" dirty="0" smtClean="0">
              <a:solidFill>
                <a:srgbClr val="008080"/>
              </a:solidFill>
            </a:endParaRPr>
          </a:p>
          <a:p>
            <a:pPr>
              <a:spcAft>
                <a:spcPts val="600"/>
              </a:spcAft>
            </a:pPr>
            <a:endParaRPr lang="en-US" sz="800" dirty="0">
              <a:solidFill>
                <a:srgbClr val="008080"/>
              </a:solidFill>
            </a:endParaRPr>
          </a:p>
          <a:p>
            <a:pPr marL="342900" indent="-342900">
              <a:spcAft>
                <a:spcPts val="600"/>
              </a:spcAft>
              <a:buFont typeface="Arial" panose="020B0604020202020204" pitchFamily="34" charset="0"/>
              <a:buChar char="•"/>
            </a:pPr>
            <a:r>
              <a:rPr lang="en-US" sz="2200" dirty="0">
                <a:solidFill>
                  <a:srgbClr val="008080"/>
                </a:solidFill>
              </a:rPr>
              <a:t>A table is shown in the next slide that describes </a:t>
            </a:r>
            <a:r>
              <a:rPr lang="en-US" sz="2200" dirty="0" smtClean="0">
                <a:solidFill>
                  <a:srgbClr val="008080"/>
                </a:solidFill>
              </a:rPr>
              <a:t>a method </a:t>
            </a:r>
            <a:r>
              <a:rPr lang="en-US" sz="2200" dirty="0">
                <a:solidFill>
                  <a:srgbClr val="008080"/>
                </a:solidFill>
              </a:rPr>
              <a:t>to calculate the total increase in charges for each type of ambulance service</a:t>
            </a:r>
            <a:r>
              <a:rPr lang="en-US" sz="2200" dirty="0" smtClean="0">
                <a:solidFill>
                  <a:srgbClr val="008080"/>
                </a:solidFill>
              </a:rPr>
              <a:t>.</a:t>
            </a:r>
          </a:p>
          <a:p>
            <a:pPr>
              <a:spcAft>
                <a:spcPts val="600"/>
              </a:spcAft>
            </a:pPr>
            <a:endParaRPr lang="en-US" sz="800" dirty="0">
              <a:solidFill>
                <a:srgbClr val="008080"/>
              </a:solidFill>
            </a:endParaRPr>
          </a:p>
          <a:p>
            <a:pPr marL="342900" indent="-342900">
              <a:spcAft>
                <a:spcPts val="600"/>
              </a:spcAft>
              <a:buFont typeface="Arial" panose="020B0604020202020204" pitchFamily="34" charset="0"/>
              <a:buChar char="•"/>
            </a:pPr>
            <a:r>
              <a:rPr lang="en-US" sz="2200" dirty="0">
                <a:solidFill>
                  <a:srgbClr val="008080"/>
                </a:solidFill>
              </a:rPr>
              <a:t>Once the total amount is calculated, </a:t>
            </a:r>
            <a:r>
              <a:rPr lang="en-US" sz="2200" dirty="0" smtClean="0">
                <a:solidFill>
                  <a:srgbClr val="008080"/>
                </a:solidFill>
              </a:rPr>
              <a:t>simply divide </a:t>
            </a:r>
            <a:r>
              <a:rPr lang="en-US" sz="2200" dirty="0">
                <a:solidFill>
                  <a:srgbClr val="008080"/>
                </a:solidFill>
              </a:rPr>
              <a:t>it by the total number of transports to </a:t>
            </a:r>
            <a:r>
              <a:rPr lang="en-US" sz="2200" dirty="0" smtClean="0">
                <a:solidFill>
                  <a:srgbClr val="008080"/>
                </a:solidFill>
              </a:rPr>
              <a:t>arrive at </a:t>
            </a:r>
            <a:r>
              <a:rPr lang="en-US" sz="2200" dirty="0">
                <a:solidFill>
                  <a:srgbClr val="008080"/>
                </a:solidFill>
              </a:rPr>
              <a:t>an average increase in the price of a transport, which amounts to $58.38.</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39</a:t>
            </a:fld>
            <a:endParaRPr lang="en-US" dirty="0">
              <a:solidFill>
                <a:prstClr val="black">
                  <a:tint val="75000"/>
                </a:prstClr>
              </a:solidFill>
            </a:endParaRPr>
          </a:p>
        </p:txBody>
      </p:sp>
    </p:spTree>
    <p:extLst>
      <p:ext uri="{BB962C8B-B14F-4D97-AF65-F5344CB8AC3E}">
        <p14:creationId xmlns="" xmlns:p14="http://schemas.microsoft.com/office/powerpoint/2010/main" val="3693559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Steps</a:t>
            </a:r>
            <a:r>
              <a:rPr kumimoji="0" lang="en-US" sz="3200" b="1" i="0" u="none" strike="noStrike" kern="0" cap="none" spc="0" normalizeH="0" noProof="0" dirty="0" smtClean="0">
                <a:ln>
                  <a:noFill/>
                </a:ln>
                <a:solidFill>
                  <a:srgbClr val="008080"/>
                </a:solidFill>
                <a:effectLst/>
                <a:uLnTx/>
                <a:uFillTx/>
                <a:latin typeface="Arial"/>
                <a:cs typeface="Arial"/>
                <a:sym typeface="Arial"/>
              </a:rPr>
              <a:t> in Conducting a Regulatory Impact Analysis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108543"/>
          </a:xfrm>
          <a:prstGeom prst="rect">
            <a:avLst/>
          </a:prstGeom>
          <a:noFill/>
        </p:spPr>
        <p:txBody>
          <a:bodyPr wrap="square" rtlCol="0">
            <a:spAutoFit/>
          </a:bodyPr>
          <a:lstStyle/>
          <a:p>
            <a:r>
              <a:rPr lang="en-US" sz="2800" dirty="0" smtClean="0">
                <a:solidFill>
                  <a:srgbClr val="008080"/>
                </a:solidFill>
              </a:rPr>
              <a:t>The methodology and the examples will follow the same exact steps to illustrate how the methodology should be applied:</a:t>
            </a:r>
          </a:p>
          <a:p>
            <a:endParaRPr lang="en-US" sz="2800" dirty="0">
              <a:solidFill>
                <a:srgbClr val="008080"/>
              </a:solidFill>
            </a:endParaRPr>
          </a:p>
          <a:p>
            <a:pPr marL="342900" indent="-342900">
              <a:buFont typeface="+mj-lt"/>
              <a:buAutoNum type="arabicPeriod"/>
            </a:pPr>
            <a:r>
              <a:rPr lang="en-US" sz="2800" b="1" dirty="0" smtClean="0">
                <a:solidFill>
                  <a:srgbClr val="008080"/>
                </a:solidFill>
              </a:rPr>
              <a:t>Identify affected parties and the impacts</a:t>
            </a:r>
          </a:p>
          <a:p>
            <a:pPr marL="342900" indent="-342900">
              <a:buFont typeface="+mj-lt"/>
              <a:buAutoNum type="arabicPeriod"/>
            </a:pPr>
            <a:r>
              <a:rPr lang="en-US" sz="2800" b="1" dirty="0" smtClean="0">
                <a:solidFill>
                  <a:srgbClr val="008080"/>
                </a:solidFill>
              </a:rPr>
              <a:t>Count the number of individuals in each affected party</a:t>
            </a:r>
          </a:p>
          <a:p>
            <a:pPr marL="342900" indent="-342900">
              <a:buFont typeface="+mj-lt"/>
              <a:buAutoNum type="arabicPeriod"/>
            </a:pPr>
            <a:r>
              <a:rPr lang="en-US" sz="2800" b="1" dirty="0" smtClean="0">
                <a:solidFill>
                  <a:srgbClr val="008080"/>
                </a:solidFill>
              </a:rPr>
              <a:t>Measure the fiscal impacts</a:t>
            </a:r>
          </a:p>
          <a:p>
            <a:pPr marL="342900" indent="-342900">
              <a:buFont typeface="+mj-lt"/>
              <a:buAutoNum type="arabicPeriod"/>
            </a:pPr>
            <a:r>
              <a:rPr lang="en-US" sz="2800" b="1" dirty="0" smtClean="0">
                <a:solidFill>
                  <a:srgbClr val="008080"/>
                </a:solidFill>
              </a:rPr>
              <a:t>Record the required information</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 xmlns:p14="http://schemas.microsoft.com/office/powerpoint/2010/main" val="4192406435"/>
      </p:ext>
    </p:extLst>
  </p:cSld>
  <p:clrMapOvr>
    <a:masterClrMapping/>
  </p:clrMapOvr>
  <mc:AlternateContent xmlns:mc="http://schemas.openxmlformats.org/markup-compatibility/2006">
    <mc:Choice xmlns="" xmlns:p14="http://schemas.microsoft.com/office/powerpoint/2010/main" Requires="p14">
      <p:transition spd="slow" p14:dur="2000" advTm="3938"/>
    </mc:Choice>
    <mc:Fallback>
      <p:transition spd="slow" advTm="3938"/>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3: Estimate the Fiscal Impacts</a:t>
            </a:r>
          </a:p>
        </p:txBody>
      </p:sp>
      <p:graphicFrame>
        <p:nvGraphicFramePr>
          <p:cNvPr id="13" name="Content Placeholder 3"/>
          <p:cNvGraphicFramePr>
            <a:graphicFrameLocks noGrp="1"/>
          </p:cNvGraphicFramePr>
          <p:nvPr>
            <p:ph idx="1"/>
            <p:extLst>
              <p:ext uri="{D42A27DB-BD31-4B8C-83A1-F6EECF244321}">
                <p14:modId xmlns="" xmlns:p14="http://schemas.microsoft.com/office/powerpoint/2010/main" val="899547115"/>
              </p:ext>
            </p:extLst>
          </p:nvPr>
        </p:nvGraphicFramePr>
        <p:xfrm>
          <a:off x="609600" y="2249488"/>
          <a:ext cx="10972800" cy="3133769"/>
        </p:xfrm>
        <a:graphic>
          <a:graphicData uri="http://schemas.openxmlformats.org/drawingml/2006/table">
            <a:tbl>
              <a:tblPr firstRow="1" bandRow="1">
                <a:tableStyleId>{3B4B98B0-60AC-42C2-AFA5-B58CD77FA1E5}</a:tableStyleId>
              </a:tblPr>
              <a:tblGrid>
                <a:gridCol w="3904343">
                  <a:extLst>
                    <a:ext uri="{9D8B030D-6E8A-4147-A177-3AD203B41FA5}">
                      <a16:colId xmlns="" xmlns:a16="http://schemas.microsoft.com/office/drawing/2014/main" val="2797670338"/>
                    </a:ext>
                  </a:extLst>
                </a:gridCol>
                <a:gridCol w="2162628">
                  <a:extLst>
                    <a:ext uri="{9D8B030D-6E8A-4147-A177-3AD203B41FA5}">
                      <a16:colId xmlns="" xmlns:a16="http://schemas.microsoft.com/office/drawing/2014/main" val="831858961"/>
                    </a:ext>
                  </a:extLst>
                </a:gridCol>
                <a:gridCol w="2162629">
                  <a:extLst>
                    <a:ext uri="{9D8B030D-6E8A-4147-A177-3AD203B41FA5}">
                      <a16:colId xmlns="" xmlns:a16="http://schemas.microsoft.com/office/drawing/2014/main" val="928202722"/>
                    </a:ext>
                  </a:extLst>
                </a:gridCol>
                <a:gridCol w="2743200">
                  <a:extLst>
                    <a:ext uri="{9D8B030D-6E8A-4147-A177-3AD203B41FA5}">
                      <a16:colId xmlns="" xmlns:a16="http://schemas.microsoft.com/office/drawing/2014/main" val="380995466"/>
                    </a:ext>
                  </a:extLst>
                </a:gridCol>
              </a:tblGrid>
              <a:tr h="370840">
                <a:tc>
                  <a:txBody>
                    <a:bodyPr/>
                    <a:lstStyle/>
                    <a:p>
                      <a:pPr algn="ctr" fontAlgn="b"/>
                      <a:r>
                        <a:rPr lang="en-US" sz="2400" b="1" i="0" u="none" strike="noStrike" dirty="0">
                          <a:effectLst/>
                          <a:latin typeface="Arial" panose="020B0604020202020204" pitchFamily="34" charset="0"/>
                        </a:rPr>
                        <a:t>Type of Service</a:t>
                      </a:r>
                    </a:p>
                  </a:txBody>
                  <a:tcPr marL="9525" marR="9525" marT="9525" marB="0" anchor="b"/>
                </a:tc>
                <a:tc>
                  <a:txBody>
                    <a:bodyPr/>
                    <a:lstStyle/>
                    <a:p>
                      <a:pPr algn="ctr" fontAlgn="b"/>
                      <a:r>
                        <a:rPr lang="en-US" sz="2400" b="1" i="0" u="none" strike="noStrike">
                          <a:effectLst/>
                          <a:latin typeface="Arial" panose="020B0604020202020204" pitchFamily="34" charset="0"/>
                        </a:rPr>
                        <a:t>Rate Increase</a:t>
                      </a:r>
                    </a:p>
                  </a:txBody>
                  <a:tcPr marL="9525" marR="9525" marT="9525" marB="0" anchor="b"/>
                </a:tc>
                <a:tc>
                  <a:txBody>
                    <a:bodyPr/>
                    <a:lstStyle/>
                    <a:p>
                      <a:pPr algn="ctr" fontAlgn="b"/>
                      <a:r>
                        <a:rPr lang="en-US" sz="2400" b="1" i="0" u="none" strike="noStrike">
                          <a:effectLst/>
                          <a:latin typeface="Arial" panose="020B0604020202020204" pitchFamily="34" charset="0"/>
                        </a:rPr>
                        <a:t>2016 Counts</a:t>
                      </a:r>
                    </a:p>
                  </a:txBody>
                  <a:tcPr marL="9525" marR="9525" marT="9525" marB="0" anchor="b"/>
                </a:tc>
                <a:tc>
                  <a:txBody>
                    <a:bodyPr/>
                    <a:lstStyle/>
                    <a:p>
                      <a:pPr algn="ctr" fontAlgn="b"/>
                      <a:r>
                        <a:rPr lang="en-US" sz="2400" b="1" i="0" u="none" strike="noStrike" dirty="0">
                          <a:effectLst/>
                          <a:latin typeface="Arial" panose="020B0604020202020204" pitchFamily="34" charset="0"/>
                        </a:rPr>
                        <a:t>Total Increase</a:t>
                      </a:r>
                    </a:p>
                  </a:txBody>
                  <a:tcPr marL="9525" marR="9525" marT="9525" marB="0" anchor="b"/>
                </a:tc>
                <a:extLst>
                  <a:ext uri="{0D108BD9-81ED-4DB2-BD59-A6C34878D82A}">
                    <a16:rowId xmlns="" xmlns:a16="http://schemas.microsoft.com/office/drawing/2014/main" val="2949428964"/>
                  </a:ext>
                </a:extLst>
              </a:tr>
              <a:tr h="463867">
                <a:tc>
                  <a:txBody>
                    <a:bodyPr/>
                    <a:lstStyle/>
                    <a:p>
                      <a:pPr algn="l" fontAlgn="b"/>
                      <a:r>
                        <a:rPr lang="en-US" sz="2400" b="0" i="0" u="none" strike="noStrike" dirty="0">
                          <a:effectLst/>
                          <a:latin typeface="Arial" panose="020B0604020202020204" pitchFamily="34" charset="0"/>
                        </a:rPr>
                        <a:t>Ground ambulance</a:t>
                      </a:r>
                    </a:p>
                  </a:txBody>
                  <a:tcPr marL="9525" marR="9525" marT="9525" marB="0" anchor="ctr"/>
                </a:tc>
                <a:tc>
                  <a:txBody>
                    <a:bodyPr/>
                    <a:lstStyle/>
                    <a:p>
                      <a:pPr algn="ctr" fontAlgn="b"/>
                      <a:r>
                        <a:rPr lang="en-US" sz="2400" b="0" i="0" u="none" strike="noStrike" dirty="0">
                          <a:effectLst/>
                          <a:latin typeface="Arial" panose="020B0604020202020204" pitchFamily="34" charset="0"/>
                        </a:rPr>
                        <a:t>$41</a:t>
                      </a:r>
                    </a:p>
                  </a:txBody>
                  <a:tcPr marL="9525" marR="9525" marT="9525" marB="0" anchor="ctr"/>
                </a:tc>
                <a:tc>
                  <a:txBody>
                    <a:bodyPr/>
                    <a:lstStyle/>
                    <a:p>
                      <a:pPr algn="ctr" fontAlgn="b"/>
                      <a:r>
                        <a:rPr lang="en-US" sz="2400" b="0" i="0" u="none" strike="noStrike" dirty="0">
                          <a:effectLst/>
                          <a:latin typeface="Arial" panose="020B0604020202020204" pitchFamily="34" charset="0"/>
                        </a:rPr>
                        <a:t>132,467</a:t>
                      </a:r>
                    </a:p>
                  </a:txBody>
                  <a:tcPr marL="9525" marR="9525" marT="9525" marB="0" anchor="ctr"/>
                </a:tc>
                <a:tc>
                  <a:txBody>
                    <a:bodyPr/>
                    <a:lstStyle/>
                    <a:p>
                      <a:pPr algn="ctr" fontAlgn="b"/>
                      <a:r>
                        <a:rPr lang="en-US" sz="2400" b="0" i="0" u="none" strike="noStrike" dirty="0">
                          <a:effectLst/>
                          <a:latin typeface="Arial" panose="020B0604020202020204" pitchFamily="34" charset="0"/>
                        </a:rPr>
                        <a:t>$5,431,147</a:t>
                      </a:r>
                    </a:p>
                  </a:txBody>
                  <a:tcPr marL="9525" marR="9525" marT="9525" marB="0" anchor="ctr"/>
                </a:tc>
                <a:extLst>
                  <a:ext uri="{0D108BD9-81ED-4DB2-BD59-A6C34878D82A}">
                    <a16:rowId xmlns="" xmlns:a16="http://schemas.microsoft.com/office/drawing/2014/main" val="632465291"/>
                  </a:ext>
                </a:extLst>
              </a:tr>
              <a:tr h="857839">
                <a:tc>
                  <a:txBody>
                    <a:bodyPr/>
                    <a:lstStyle/>
                    <a:p>
                      <a:pPr algn="l" fontAlgn="b"/>
                      <a:r>
                        <a:rPr lang="en-US" sz="2400" b="0" i="0" u="none" strike="noStrike" dirty="0">
                          <a:effectLst/>
                          <a:latin typeface="Arial" panose="020B0604020202020204" pitchFamily="34" charset="0"/>
                        </a:rPr>
                        <a:t>Advanced EMT and EMT-IA ground ambulance</a:t>
                      </a:r>
                    </a:p>
                  </a:txBody>
                  <a:tcPr marL="9525" marR="9525" marT="9525" marB="0" anchor="ctr"/>
                </a:tc>
                <a:tc>
                  <a:txBody>
                    <a:bodyPr/>
                    <a:lstStyle/>
                    <a:p>
                      <a:pPr algn="ctr" fontAlgn="b"/>
                      <a:r>
                        <a:rPr lang="en-US" sz="2400" b="0" i="0" u="none" strike="noStrike" dirty="0">
                          <a:effectLst/>
                          <a:latin typeface="Arial" panose="020B0604020202020204" pitchFamily="34" charset="0"/>
                        </a:rPr>
                        <a:t>$54</a:t>
                      </a:r>
                    </a:p>
                  </a:txBody>
                  <a:tcPr marL="9525" marR="9525" marT="9525" marB="0" anchor="ctr"/>
                </a:tc>
                <a:tc>
                  <a:txBody>
                    <a:bodyPr/>
                    <a:lstStyle/>
                    <a:p>
                      <a:pPr algn="ctr" fontAlgn="b"/>
                      <a:r>
                        <a:rPr lang="en-US" sz="2400" b="0" i="0" u="none" strike="noStrike" dirty="0">
                          <a:effectLst/>
                          <a:latin typeface="Arial" panose="020B0604020202020204" pitchFamily="34" charset="0"/>
                        </a:rPr>
                        <a:t>17,139</a:t>
                      </a:r>
                    </a:p>
                  </a:txBody>
                  <a:tcPr marL="9525" marR="9525" marT="9525" marB="0" anchor="ctr"/>
                </a:tc>
                <a:tc>
                  <a:txBody>
                    <a:bodyPr/>
                    <a:lstStyle/>
                    <a:p>
                      <a:pPr algn="ctr" fontAlgn="b"/>
                      <a:r>
                        <a:rPr lang="en-US" sz="2400" b="0" i="0" u="none" strike="noStrike" dirty="0">
                          <a:effectLst/>
                          <a:latin typeface="Arial" panose="020B0604020202020204" pitchFamily="34" charset="0"/>
                        </a:rPr>
                        <a:t>$925,506</a:t>
                      </a:r>
                    </a:p>
                  </a:txBody>
                  <a:tcPr marL="9525" marR="9525" marT="9525" marB="0" anchor="ctr"/>
                </a:tc>
                <a:extLst>
                  <a:ext uri="{0D108BD9-81ED-4DB2-BD59-A6C34878D82A}">
                    <a16:rowId xmlns="" xmlns:a16="http://schemas.microsoft.com/office/drawing/2014/main" val="3679279415"/>
                  </a:ext>
                </a:extLst>
              </a:tr>
              <a:tr h="899886">
                <a:tc>
                  <a:txBody>
                    <a:bodyPr/>
                    <a:lstStyle/>
                    <a:p>
                      <a:pPr algn="l" fontAlgn="b"/>
                      <a:r>
                        <a:rPr lang="en-US" sz="2400" b="0" i="0" u="none" strike="noStrike">
                          <a:effectLst/>
                          <a:latin typeface="Arial" panose="020B0604020202020204" pitchFamily="34" charset="0"/>
                        </a:rPr>
                        <a:t>Paramedic ground ambulance</a:t>
                      </a:r>
                    </a:p>
                  </a:txBody>
                  <a:tcPr marL="9525" marR="9525" marT="9525" marB="0" anchor="ctr"/>
                </a:tc>
                <a:tc>
                  <a:txBody>
                    <a:bodyPr/>
                    <a:lstStyle/>
                    <a:p>
                      <a:pPr algn="ctr" fontAlgn="b"/>
                      <a:r>
                        <a:rPr lang="en-US" sz="2400" b="0" i="0" u="none" strike="noStrike" dirty="0">
                          <a:effectLst/>
                          <a:latin typeface="Arial" panose="020B0604020202020204" pitchFamily="34" charset="0"/>
                        </a:rPr>
                        <a:t>$79</a:t>
                      </a:r>
                    </a:p>
                  </a:txBody>
                  <a:tcPr marL="9525" marR="9525" marT="9525" marB="0" anchor="ctr"/>
                </a:tc>
                <a:tc>
                  <a:txBody>
                    <a:bodyPr/>
                    <a:lstStyle/>
                    <a:p>
                      <a:pPr algn="ctr" fontAlgn="b"/>
                      <a:r>
                        <a:rPr lang="en-US" sz="2400" b="0" i="0" u="none" strike="noStrike" dirty="0">
                          <a:effectLst/>
                          <a:latin typeface="Arial" panose="020B0604020202020204" pitchFamily="34" charset="0"/>
                        </a:rPr>
                        <a:t>115,328</a:t>
                      </a:r>
                    </a:p>
                  </a:txBody>
                  <a:tcPr marL="9525" marR="9525" marT="9525" marB="0" anchor="ctr"/>
                </a:tc>
                <a:tc>
                  <a:txBody>
                    <a:bodyPr/>
                    <a:lstStyle/>
                    <a:p>
                      <a:pPr algn="ctr" fontAlgn="b"/>
                      <a:r>
                        <a:rPr lang="en-US" sz="2400" b="0" i="0" u="none" strike="noStrike" dirty="0">
                          <a:effectLst/>
                          <a:latin typeface="Arial" panose="020B0604020202020204" pitchFamily="34" charset="0"/>
                        </a:rPr>
                        <a:t>$9,110,912</a:t>
                      </a:r>
                    </a:p>
                  </a:txBody>
                  <a:tcPr marL="9525" marR="9525" marT="9525" marB="0" anchor="ctr"/>
                </a:tc>
                <a:extLst>
                  <a:ext uri="{0D108BD9-81ED-4DB2-BD59-A6C34878D82A}">
                    <a16:rowId xmlns="" xmlns:a16="http://schemas.microsoft.com/office/drawing/2014/main" val="195205949"/>
                  </a:ext>
                </a:extLst>
              </a:tr>
              <a:tr h="536892">
                <a:tc>
                  <a:txBody>
                    <a:bodyPr/>
                    <a:lstStyle/>
                    <a:p>
                      <a:pPr algn="l" fontAlgn="b"/>
                      <a:r>
                        <a:rPr lang="en-US" sz="2400" b="1" i="0" u="none" strike="noStrike" dirty="0">
                          <a:effectLst/>
                          <a:latin typeface="Arial" panose="020B0604020202020204" pitchFamily="34" charset="0"/>
                        </a:rPr>
                        <a:t>Total</a:t>
                      </a:r>
                    </a:p>
                  </a:txBody>
                  <a:tcPr marL="9525" marR="9525" marT="9525" marB="0" anchor="ctr"/>
                </a:tc>
                <a:tc>
                  <a:txBody>
                    <a:bodyPr/>
                    <a:lstStyle/>
                    <a:p>
                      <a:pPr algn="l" fontAlgn="b"/>
                      <a:endParaRPr lang="en-US" sz="2400" b="0" i="0" u="none" strike="noStrike" dirty="0">
                        <a:effectLst/>
                        <a:latin typeface="Arial" panose="020B0604020202020204" pitchFamily="34" charset="0"/>
                      </a:endParaRPr>
                    </a:p>
                  </a:txBody>
                  <a:tcPr marL="9525" marR="9525" marT="9525" marB="0" anchor="ctr"/>
                </a:tc>
                <a:tc>
                  <a:txBody>
                    <a:bodyPr/>
                    <a:lstStyle/>
                    <a:p>
                      <a:pPr algn="ctr" fontAlgn="b"/>
                      <a:r>
                        <a:rPr lang="en-US" sz="2400" b="1" i="0" u="none" strike="noStrike" dirty="0">
                          <a:effectLst/>
                          <a:latin typeface="Arial" panose="020B0604020202020204" pitchFamily="34" charset="0"/>
                        </a:rPr>
                        <a:t>264,934</a:t>
                      </a:r>
                    </a:p>
                  </a:txBody>
                  <a:tcPr marL="9525" marR="9525" marT="9525" marB="0" anchor="ctr"/>
                </a:tc>
                <a:tc>
                  <a:txBody>
                    <a:bodyPr/>
                    <a:lstStyle/>
                    <a:p>
                      <a:pPr algn="ctr" fontAlgn="b"/>
                      <a:r>
                        <a:rPr lang="en-US" sz="2400" b="1" i="0" u="none" strike="noStrike" dirty="0">
                          <a:effectLst/>
                          <a:latin typeface="Arial" panose="020B0604020202020204" pitchFamily="34" charset="0"/>
                        </a:rPr>
                        <a:t>$15,467,565</a:t>
                      </a:r>
                    </a:p>
                  </a:txBody>
                  <a:tcPr marL="9525" marR="9525" marT="9525" marB="0" anchor="ctr"/>
                </a:tc>
                <a:extLst>
                  <a:ext uri="{0D108BD9-81ED-4DB2-BD59-A6C34878D82A}">
                    <a16:rowId xmlns="" xmlns:a16="http://schemas.microsoft.com/office/drawing/2014/main" val="2468455789"/>
                  </a:ext>
                </a:extLst>
              </a:tr>
            </a:tbl>
          </a:graphicData>
        </a:graphic>
      </p:graphicFrame>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40</a:t>
            </a:fld>
            <a:endParaRPr lang="en-US" dirty="0">
              <a:solidFill>
                <a:prstClr val="black">
                  <a:tint val="75000"/>
                </a:prstClr>
              </a:solidFill>
            </a:endParaRPr>
          </a:p>
        </p:txBody>
      </p:sp>
      <p:sp>
        <p:nvSpPr>
          <p:cNvPr id="14" name="TextBox 13"/>
          <p:cNvSpPr txBox="1"/>
          <p:nvPr/>
        </p:nvSpPr>
        <p:spPr>
          <a:xfrm>
            <a:off x="699002" y="5635613"/>
            <a:ext cx="10330196" cy="430887"/>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200" dirty="0" smtClean="0">
                <a:solidFill>
                  <a:srgbClr val="008080"/>
                </a:solidFill>
              </a:rPr>
              <a:t> ( ($41 x 132,467) + ($54 x 17,139) + ($79 x 115,328) ) ÷ 264, 934 = $58.38</a:t>
            </a:r>
            <a:endParaRPr lang="en-US" sz="2200" dirty="0">
              <a:solidFill>
                <a:srgbClr val="008080"/>
              </a:solidFill>
            </a:endParaRPr>
          </a:p>
        </p:txBody>
      </p:sp>
    </p:spTree>
    <p:extLst>
      <p:ext uri="{BB962C8B-B14F-4D97-AF65-F5344CB8AC3E}">
        <p14:creationId xmlns="" xmlns:p14="http://schemas.microsoft.com/office/powerpoint/2010/main" val="13230353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3: Estimate the Fiscal Impacts</a:t>
            </a:r>
          </a:p>
        </p:txBody>
      </p:sp>
      <p:sp>
        <p:nvSpPr>
          <p:cNvPr id="2" name="TextBox 1"/>
          <p:cNvSpPr txBox="1"/>
          <p:nvPr/>
        </p:nvSpPr>
        <p:spPr>
          <a:xfrm>
            <a:off x="863335" y="1946618"/>
            <a:ext cx="10330196" cy="4231928"/>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008080"/>
                </a:solidFill>
              </a:rPr>
              <a:t>After deriving the average fiscal impact per transport, the impact must be allocated to the ambulance </a:t>
            </a:r>
            <a:r>
              <a:rPr lang="en-US" sz="2200" dirty="0" smtClean="0">
                <a:solidFill>
                  <a:srgbClr val="008080"/>
                </a:solidFill>
              </a:rPr>
              <a:t>companies in the different parties (local government, small and non-small business).</a:t>
            </a:r>
          </a:p>
          <a:p>
            <a:endParaRPr lang="en-US" sz="900" dirty="0">
              <a:solidFill>
                <a:srgbClr val="008080"/>
              </a:solidFill>
            </a:endParaRPr>
          </a:p>
          <a:p>
            <a:pPr marL="342900" indent="-342900">
              <a:buFont typeface="Arial" panose="020B0604020202020204" pitchFamily="34" charset="0"/>
              <a:buChar char="•"/>
            </a:pPr>
            <a:r>
              <a:rPr lang="en-US" sz="2200" dirty="0">
                <a:solidFill>
                  <a:srgbClr val="008080"/>
                </a:solidFill>
              </a:rPr>
              <a:t>From the </a:t>
            </a:r>
            <a:r>
              <a:rPr lang="en-US" sz="2200" dirty="0" err="1">
                <a:solidFill>
                  <a:srgbClr val="008080"/>
                </a:solidFill>
              </a:rPr>
              <a:t>FirmFind</a:t>
            </a:r>
            <a:r>
              <a:rPr lang="en-US" sz="2200" dirty="0">
                <a:solidFill>
                  <a:srgbClr val="008080"/>
                </a:solidFill>
              </a:rPr>
              <a:t> data downloaded earlier in this example, employment ranges are provided for each company. Take the mid-point of this range as an approximation of the company’s size. Then calculate the percentage of employment in small businesses, non-small businesses, and local government</a:t>
            </a:r>
            <a:r>
              <a:rPr lang="en-US" sz="2200" dirty="0" smtClean="0">
                <a:solidFill>
                  <a:srgbClr val="008080"/>
                </a:solidFill>
              </a:rPr>
              <a:t>.</a:t>
            </a:r>
          </a:p>
          <a:p>
            <a:endParaRPr lang="en-US" sz="900" dirty="0">
              <a:solidFill>
                <a:srgbClr val="008080"/>
              </a:solidFill>
            </a:endParaRPr>
          </a:p>
          <a:p>
            <a:pPr marL="342900" indent="-342900">
              <a:buFont typeface="Arial" panose="020B0604020202020204" pitchFamily="34" charset="0"/>
              <a:buChar char="•"/>
            </a:pPr>
            <a:r>
              <a:rPr lang="en-US" sz="2200" dirty="0">
                <a:solidFill>
                  <a:srgbClr val="008080"/>
                </a:solidFill>
              </a:rPr>
              <a:t>The employment size is used to approximate the number of transports each group performs in a year. Multiply by the average price increase of transports and those will be the direct fiscal benefits to each group</a:t>
            </a:r>
            <a:r>
              <a:rPr lang="en-US" sz="2200" dirty="0" smtClean="0">
                <a:solidFill>
                  <a:srgbClr val="008080"/>
                </a:solidFill>
              </a:rPr>
              <a:t>.</a:t>
            </a:r>
          </a:p>
          <a:p>
            <a:endParaRPr lang="en-US" sz="900" dirty="0" smtClean="0">
              <a:solidFill>
                <a:srgbClr val="008080"/>
              </a:solidFill>
            </a:endParaRPr>
          </a:p>
          <a:p>
            <a:pPr marL="342900" indent="-342900">
              <a:buFont typeface="Arial" panose="020B0604020202020204" pitchFamily="34" charset="0"/>
              <a:buChar char="•"/>
            </a:pPr>
            <a:r>
              <a:rPr lang="en-US" sz="2200" dirty="0" smtClean="0">
                <a:solidFill>
                  <a:srgbClr val="008080"/>
                </a:solidFill>
              </a:rPr>
              <a:t>The calculations are represented in the table on the next slide.</a:t>
            </a:r>
            <a:endParaRPr lang="en-US" sz="22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41</a:t>
            </a:fld>
            <a:endParaRPr lang="en-US" dirty="0">
              <a:solidFill>
                <a:prstClr val="black">
                  <a:tint val="75000"/>
                </a:prstClr>
              </a:solidFill>
            </a:endParaRPr>
          </a:p>
        </p:txBody>
      </p:sp>
    </p:spTree>
    <p:extLst>
      <p:ext uri="{BB962C8B-B14F-4D97-AF65-F5344CB8AC3E}">
        <p14:creationId xmlns="" xmlns:p14="http://schemas.microsoft.com/office/powerpoint/2010/main" val="1966281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3: Estimate the Fiscal Impacts</a:t>
            </a:r>
          </a:p>
        </p:txBody>
      </p:sp>
      <p:graphicFrame>
        <p:nvGraphicFramePr>
          <p:cNvPr id="13" name="Content Placeholder 3"/>
          <p:cNvGraphicFramePr>
            <a:graphicFrameLocks noGrp="1"/>
          </p:cNvGraphicFramePr>
          <p:nvPr>
            <p:ph idx="1"/>
            <p:extLst>
              <p:ext uri="{D42A27DB-BD31-4B8C-83A1-F6EECF244321}">
                <p14:modId xmlns="" xmlns:p14="http://schemas.microsoft.com/office/powerpoint/2010/main" val="4207882954"/>
              </p:ext>
            </p:extLst>
          </p:nvPr>
        </p:nvGraphicFramePr>
        <p:xfrm>
          <a:off x="611124" y="2177415"/>
          <a:ext cx="10972800" cy="4070985"/>
        </p:xfrm>
        <a:graphic>
          <a:graphicData uri="http://schemas.openxmlformats.org/drawingml/2006/table">
            <a:tbl>
              <a:tblPr firstRow="1" bandRow="1">
                <a:tableStyleId>{3B4B98B0-60AC-42C2-AFA5-B58CD77FA1E5}</a:tableStyleId>
              </a:tblPr>
              <a:tblGrid>
                <a:gridCol w="2481943">
                  <a:extLst>
                    <a:ext uri="{9D8B030D-6E8A-4147-A177-3AD203B41FA5}">
                      <a16:colId xmlns="" xmlns:a16="http://schemas.microsoft.com/office/drawing/2014/main" val="3003303036"/>
                    </a:ext>
                  </a:extLst>
                </a:gridCol>
                <a:gridCol w="1175657">
                  <a:extLst>
                    <a:ext uri="{9D8B030D-6E8A-4147-A177-3AD203B41FA5}">
                      <a16:colId xmlns="" xmlns:a16="http://schemas.microsoft.com/office/drawing/2014/main" val="4199325310"/>
                    </a:ext>
                  </a:extLst>
                </a:gridCol>
                <a:gridCol w="1698171">
                  <a:extLst>
                    <a:ext uri="{9D8B030D-6E8A-4147-A177-3AD203B41FA5}">
                      <a16:colId xmlns="" xmlns:a16="http://schemas.microsoft.com/office/drawing/2014/main" val="37590019"/>
                    </a:ext>
                  </a:extLst>
                </a:gridCol>
                <a:gridCol w="1524000">
                  <a:extLst>
                    <a:ext uri="{9D8B030D-6E8A-4147-A177-3AD203B41FA5}">
                      <a16:colId xmlns="" xmlns:a16="http://schemas.microsoft.com/office/drawing/2014/main" val="3651221722"/>
                    </a:ext>
                  </a:extLst>
                </a:gridCol>
                <a:gridCol w="1799772">
                  <a:extLst>
                    <a:ext uri="{9D8B030D-6E8A-4147-A177-3AD203B41FA5}">
                      <a16:colId xmlns="" xmlns:a16="http://schemas.microsoft.com/office/drawing/2014/main" val="1371699508"/>
                    </a:ext>
                  </a:extLst>
                </a:gridCol>
                <a:gridCol w="2293257">
                  <a:extLst>
                    <a:ext uri="{9D8B030D-6E8A-4147-A177-3AD203B41FA5}">
                      <a16:colId xmlns="" xmlns:a16="http://schemas.microsoft.com/office/drawing/2014/main" val="152364902"/>
                    </a:ext>
                  </a:extLst>
                </a:gridCol>
              </a:tblGrid>
              <a:tr h="370840">
                <a:tc>
                  <a:txBody>
                    <a:bodyPr/>
                    <a:lstStyle/>
                    <a:p>
                      <a:pPr algn="ctr" fontAlgn="b"/>
                      <a:r>
                        <a:rPr lang="en-US" sz="2400" b="1" i="0" u="none" strike="noStrike" dirty="0">
                          <a:effectLst/>
                          <a:latin typeface="Arial" panose="020B0604020202020204" pitchFamily="34" charset="0"/>
                        </a:rPr>
                        <a:t>Ambulance Companies</a:t>
                      </a:r>
                    </a:p>
                  </a:txBody>
                  <a:tcPr marL="9525" marR="9525" marT="9525" marB="0" anchor="b"/>
                </a:tc>
                <a:tc>
                  <a:txBody>
                    <a:bodyPr/>
                    <a:lstStyle/>
                    <a:p>
                      <a:pPr algn="ctr" fontAlgn="b"/>
                      <a:r>
                        <a:rPr lang="en-US" sz="2400" b="1" i="0" u="none" strike="noStrike" dirty="0">
                          <a:effectLst/>
                          <a:latin typeface="Arial" panose="020B0604020202020204" pitchFamily="34" charset="0"/>
                        </a:rPr>
                        <a:t>Counts</a:t>
                      </a:r>
                    </a:p>
                  </a:txBody>
                  <a:tcPr marL="9525" marR="9525" marT="9525" marB="0" anchor="b"/>
                </a:tc>
                <a:tc>
                  <a:txBody>
                    <a:bodyPr/>
                    <a:lstStyle/>
                    <a:p>
                      <a:pPr algn="ctr" fontAlgn="b"/>
                      <a:r>
                        <a:rPr lang="en-US" sz="2400" b="1" i="0" u="none" strike="noStrike" dirty="0">
                          <a:effectLst/>
                          <a:latin typeface="Arial" panose="020B0604020202020204" pitchFamily="34" charset="0"/>
                        </a:rPr>
                        <a:t>Employed</a:t>
                      </a:r>
                    </a:p>
                  </a:txBody>
                  <a:tcPr marL="9525" marR="9525" marT="9525" marB="0" anchor="b"/>
                </a:tc>
                <a:tc>
                  <a:txBody>
                    <a:bodyPr/>
                    <a:lstStyle/>
                    <a:p>
                      <a:pPr algn="ctr" fontAlgn="b"/>
                      <a:r>
                        <a:rPr lang="en-US" sz="2400" b="1" i="0" u="none" strike="noStrike">
                          <a:effectLst/>
                          <a:latin typeface="Arial" panose="020B0604020202020204" pitchFamily="34" charset="0"/>
                        </a:rPr>
                        <a:t>Percent of Total Emp</a:t>
                      </a:r>
                    </a:p>
                  </a:txBody>
                  <a:tcPr marL="9525" marR="9525" marT="9525" marB="0" anchor="b"/>
                </a:tc>
                <a:tc>
                  <a:txBody>
                    <a:bodyPr/>
                    <a:lstStyle/>
                    <a:p>
                      <a:pPr algn="ctr" fontAlgn="b"/>
                      <a:r>
                        <a:rPr lang="en-US" sz="2400" b="1" i="0" u="none" strike="noStrike">
                          <a:effectLst/>
                          <a:latin typeface="Arial" panose="020B0604020202020204" pitchFamily="34" charset="0"/>
                        </a:rPr>
                        <a:t>Transports</a:t>
                      </a:r>
                    </a:p>
                  </a:txBody>
                  <a:tcPr marL="9525" marR="9525" marT="9525" marB="0" anchor="b"/>
                </a:tc>
                <a:tc>
                  <a:txBody>
                    <a:bodyPr/>
                    <a:lstStyle/>
                    <a:p>
                      <a:pPr algn="ctr" fontAlgn="b"/>
                      <a:r>
                        <a:rPr lang="en-US" sz="2400" b="1" i="0" u="none" strike="noStrike" dirty="0">
                          <a:effectLst/>
                          <a:latin typeface="Arial" panose="020B0604020202020204" pitchFamily="34" charset="0"/>
                        </a:rPr>
                        <a:t>At $</a:t>
                      </a:r>
                      <a:r>
                        <a:rPr lang="en-US" sz="2400" b="1" i="0" u="none" strike="noStrike" dirty="0" smtClean="0">
                          <a:effectLst/>
                          <a:latin typeface="Arial" panose="020B0604020202020204" pitchFamily="34" charset="0"/>
                        </a:rPr>
                        <a:t>58.38</a:t>
                      </a:r>
                      <a:r>
                        <a:rPr lang="en-US" sz="2400" b="1" i="0" u="none" strike="noStrike" baseline="0" dirty="0" smtClean="0">
                          <a:effectLst/>
                          <a:latin typeface="Arial" panose="020B0604020202020204" pitchFamily="34" charset="0"/>
                        </a:rPr>
                        <a:t> per </a:t>
                      </a:r>
                      <a:r>
                        <a:rPr lang="en-US" sz="2400" b="1" i="0" u="none" strike="noStrike" dirty="0">
                          <a:effectLst/>
                          <a:latin typeface="Arial" panose="020B0604020202020204" pitchFamily="34" charset="0"/>
                        </a:rPr>
                        <a:t>Transport</a:t>
                      </a:r>
                    </a:p>
                  </a:txBody>
                  <a:tcPr marL="9525" marR="9525" marT="9525" marB="0" anchor="b"/>
                </a:tc>
                <a:extLst>
                  <a:ext uri="{0D108BD9-81ED-4DB2-BD59-A6C34878D82A}">
                    <a16:rowId xmlns="" xmlns:a16="http://schemas.microsoft.com/office/drawing/2014/main" val="324203701"/>
                  </a:ext>
                </a:extLst>
              </a:tr>
              <a:tr h="370840">
                <a:tc>
                  <a:txBody>
                    <a:bodyPr/>
                    <a:lstStyle/>
                    <a:p>
                      <a:pPr algn="l" fontAlgn="b">
                        <a:lnSpc>
                          <a:spcPct val="150000"/>
                        </a:lnSpc>
                      </a:pPr>
                      <a:r>
                        <a:rPr lang="en-US" sz="2400" b="0" i="0" u="none" strike="noStrike">
                          <a:effectLst/>
                          <a:latin typeface="Arial" panose="020B0604020202020204" pitchFamily="34" charset="0"/>
                        </a:rPr>
                        <a:t>Non-Small Business</a:t>
                      </a:r>
                    </a:p>
                  </a:txBody>
                  <a:tcPr marL="9525" marR="9525" marT="9525" marB="0" anchor="ctr"/>
                </a:tc>
                <a:tc>
                  <a:txBody>
                    <a:bodyPr/>
                    <a:lstStyle/>
                    <a:p>
                      <a:pPr algn="ctr" fontAlgn="b">
                        <a:lnSpc>
                          <a:spcPct val="150000"/>
                        </a:lnSpc>
                      </a:pPr>
                      <a:r>
                        <a:rPr lang="en-US" sz="2400" b="0" i="0" u="none" strike="noStrike" dirty="0" smtClean="0">
                          <a:effectLst/>
                          <a:latin typeface="Arial" panose="020B0604020202020204" pitchFamily="34" charset="0"/>
                        </a:rPr>
                        <a:t>1</a:t>
                      </a:r>
                      <a:endParaRPr lang="en-US" sz="2400" b="0" i="0" u="none" strike="noStrike" dirty="0">
                        <a:effectLst/>
                        <a:latin typeface="Arial" panose="020B0604020202020204" pitchFamily="34" charset="0"/>
                      </a:endParaRPr>
                    </a:p>
                  </a:txBody>
                  <a:tcPr marL="9525" marR="9525" marT="9525" marB="0" anchor="ctr"/>
                </a:tc>
                <a:tc>
                  <a:txBody>
                    <a:bodyPr/>
                    <a:lstStyle/>
                    <a:p>
                      <a:pPr algn="ctr" fontAlgn="b">
                        <a:lnSpc>
                          <a:spcPct val="150000"/>
                        </a:lnSpc>
                      </a:pPr>
                      <a:r>
                        <a:rPr lang="en-US" sz="2400" b="0" i="0" u="none" strike="noStrike" dirty="0" smtClean="0">
                          <a:effectLst/>
                          <a:latin typeface="Arial" panose="020B0604020202020204" pitchFamily="34" charset="0"/>
                        </a:rPr>
                        <a:t>483</a:t>
                      </a:r>
                      <a:endParaRPr lang="en-US" sz="2400" b="0" i="0" u="none" strike="noStrike" dirty="0">
                        <a:effectLst/>
                        <a:latin typeface="Arial" panose="020B0604020202020204" pitchFamily="34" charset="0"/>
                      </a:endParaRP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43.6%</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      115,490 </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$6,742,316</a:t>
                      </a:r>
                    </a:p>
                  </a:txBody>
                  <a:tcPr marL="9525" marR="9525" marT="9525" marB="0" anchor="ctr"/>
                </a:tc>
                <a:extLst>
                  <a:ext uri="{0D108BD9-81ED-4DB2-BD59-A6C34878D82A}">
                    <a16:rowId xmlns="" xmlns:a16="http://schemas.microsoft.com/office/drawing/2014/main" val="2167442579"/>
                  </a:ext>
                </a:extLst>
              </a:tr>
              <a:tr h="370840">
                <a:tc>
                  <a:txBody>
                    <a:bodyPr/>
                    <a:lstStyle/>
                    <a:p>
                      <a:pPr algn="l" fontAlgn="b">
                        <a:lnSpc>
                          <a:spcPct val="150000"/>
                        </a:lnSpc>
                      </a:pPr>
                      <a:r>
                        <a:rPr lang="en-US" sz="2400" b="0" i="0" u="none" strike="noStrike">
                          <a:effectLst/>
                          <a:latin typeface="Arial" panose="020B0604020202020204" pitchFamily="34" charset="0"/>
                        </a:rPr>
                        <a:t>Small Business</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5</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95</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8.6%</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       22,715 </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$1,326,128</a:t>
                      </a:r>
                    </a:p>
                  </a:txBody>
                  <a:tcPr marL="9525" marR="9525" marT="9525" marB="0" anchor="ctr"/>
                </a:tc>
                <a:extLst>
                  <a:ext uri="{0D108BD9-81ED-4DB2-BD59-A6C34878D82A}">
                    <a16:rowId xmlns="" xmlns:a16="http://schemas.microsoft.com/office/drawing/2014/main" val="1027445575"/>
                  </a:ext>
                </a:extLst>
              </a:tr>
              <a:tr h="370840">
                <a:tc>
                  <a:txBody>
                    <a:bodyPr/>
                    <a:lstStyle/>
                    <a:p>
                      <a:pPr algn="l" fontAlgn="b">
                        <a:lnSpc>
                          <a:spcPct val="150000"/>
                        </a:lnSpc>
                      </a:pPr>
                      <a:r>
                        <a:rPr lang="en-US" sz="2400" b="0" i="0" u="none" strike="noStrike" dirty="0">
                          <a:effectLst/>
                          <a:latin typeface="Arial" panose="020B0604020202020204" pitchFamily="34" charset="0"/>
                        </a:rPr>
                        <a:t>Local Government</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14</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530</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47.8%</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      126,728 </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$7,398,401</a:t>
                      </a:r>
                    </a:p>
                  </a:txBody>
                  <a:tcPr marL="9525" marR="9525" marT="9525" marB="0" anchor="ctr"/>
                </a:tc>
                <a:extLst>
                  <a:ext uri="{0D108BD9-81ED-4DB2-BD59-A6C34878D82A}">
                    <a16:rowId xmlns="" xmlns:a16="http://schemas.microsoft.com/office/drawing/2014/main" val="1752944343"/>
                  </a:ext>
                </a:extLst>
              </a:tr>
              <a:tr h="528501">
                <a:tc>
                  <a:txBody>
                    <a:bodyPr/>
                    <a:lstStyle/>
                    <a:p>
                      <a:pPr algn="l" fontAlgn="b">
                        <a:lnSpc>
                          <a:spcPct val="150000"/>
                        </a:lnSpc>
                      </a:pPr>
                      <a:r>
                        <a:rPr lang="en-US" sz="2400" b="1" i="0" u="none" strike="noStrike" dirty="0">
                          <a:effectLst/>
                          <a:latin typeface="Arial" panose="020B0604020202020204" pitchFamily="34" charset="0"/>
                        </a:rPr>
                        <a:t>Totals</a:t>
                      </a:r>
                    </a:p>
                  </a:txBody>
                  <a:tcPr marL="9525" marR="9525" marT="9525" marB="0" anchor="ctr"/>
                </a:tc>
                <a:tc>
                  <a:txBody>
                    <a:bodyPr/>
                    <a:lstStyle/>
                    <a:p>
                      <a:pPr algn="ctr" fontAlgn="b">
                        <a:lnSpc>
                          <a:spcPct val="150000"/>
                        </a:lnSpc>
                      </a:pPr>
                      <a:r>
                        <a:rPr lang="en-US" sz="2400" b="1" i="0" u="none" strike="noStrike">
                          <a:effectLst/>
                          <a:latin typeface="Arial" panose="020B0604020202020204" pitchFamily="34" charset="0"/>
                        </a:rPr>
                        <a:t>20</a:t>
                      </a:r>
                    </a:p>
                  </a:txBody>
                  <a:tcPr marL="9525" marR="9525" marT="9525" marB="0" anchor="ctr"/>
                </a:tc>
                <a:tc>
                  <a:txBody>
                    <a:bodyPr/>
                    <a:lstStyle/>
                    <a:p>
                      <a:pPr algn="ctr" fontAlgn="b">
                        <a:lnSpc>
                          <a:spcPct val="150000"/>
                        </a:lnSpc>
                      </a:pPr>
                      <a:r>
                        <a:rPr lang="en-US" sz="2400" b="1" i="0" u="none" strike="noStrike">
                          <a:effectLst/>
                          <a:latin typeface="Arial" panose="020B0604020202020204" pitchFamily="34" charset="0"/>
                        </a:rPr>
                        <a:t>1108</a:t>
                      </a:r>
                    </a:p>
                  </a:txBody>
                  <a:tcPr marL="9525" marR="9525" marT="9525" marB="0" anchor="ctr"/>
                </a:tc>
                <a:tc>
                  <a:txBody>
                    <a:bodyPr/>
                    <a:lstStyle/>
                    <a:p>
                      <a:pPr algn="ctr" fontAlgn="b">
                        <a:lnSpc>
                          <a:spcPct val="150000"/>
                        </a:lnSpc>
                      </a:pPr>
                      <a:r>
                        <a:rPr lang="en-US" sz="2400" b="1" i="0" u="none" strike="noStrike">
                          <a:effectLst/>
                          <a:latin typeface="Arial" panose="020B0604020202020204" pitchFamily="34" charset="0"/>
                        </a:rPr>
                        <a:t>100.0%</a:t>
                      </a:r>
                    </a:p>
                  </a:txBody>
                  <a:tcPr marL="9525" marR="9525" marT="9525" marB="0" anchor="ctr"/>
                </a:tc>
                <a:tc>
                  <a:txBody>
                    <a:bodyPr/>
                    <a:lstStyle/>
                    <a:p>
                      <a:pPr algn="ctr" fontAlgn="b">
                        <a:lnSpc>
                          <a:spcPct val="150000"/>
                        </a:lnSpc>
                      </a:pPr>
                      <a:r>
                        <a:rPr lang="en-US" sz="2400" b="1" i="0" u="none" strike="noStrike">
                          <a:effectLst/>
                          <a:latin typeface="Arial" panose="020B0604020202020204" pitchFamily="34" charset="0"/>
                        </a:rPr>
                        <a:t>      264,934 </a:t>
                      </a:r>
                    </a:p>
                  </a:txBody>
                  <a:tcPr marL="9525" marR="9525" marT="9525" marB="0" anchor="ctr"/>
                </a:tc>
                <a:tc>
                  <a:txBody>
                    <a:bodyPr/>
                    <a:lstStyle/>
                    <a:p>
                      <a:pPr algn="ctr" fontAlgn="b">
                        <a:lnSpc>
                          <a:spcPct val="150000"/>
                        </a:lnSpc>
                      </a:pPr>
                      <a:r>
                        <a:rPr lang="en-US" sz="2400" b="1" i="0" u="none" strike="noStrike" dirty="0">
                          <a:effectLst/>
                          <a:latin typeface="Arial" panose="020B0604020202020204" pitchFamily="34" charset="0"/>
                        </a:rPr>
                        <a:t>$15,466,846</a:t>
                      </a:r>
                    </a:p>
                  </a:txBody>
                  <a:tcPr marL="9525" marR="9525" marT="9525" marB="0" anchor="ctr"/>
                </a:tc>
                <a:extLst>
                  <a:ext uri="{0D108BD9-81ED-4DB2-BD59-A6C34878D82A}">
                    <a16:rowId xmlns="" xmlns:a16="http://schemas.microsoft.com/office/drawing/2014/main" val="4122387604"/>
                  </a:ext>
                </a:extLst>
              </a:tr>
            </a:tbl>
          </a:graphicData>
        </a:graphic>
      </p:graphicFrame>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42</a:t>
            </a:fld>
            <a:endParaRPr lang="en-US" dirty="0">
              <a:solidFill>
                <a:prstClr val="black">
                  <a:tint val="75000"/>
                </a:prstClr>
              </a:solidFill>
            </a:endParaRPr>
          </a:p>
        </p:txBody>
      </p:sp>
    </p:spTree>
    <p:extLst>
      <p:ext uri="{BB962C8B-B14F-4D97-AF65-F5344CB8AC3E}">
        <p14:creationId xmlns="" xmlns:p14="http://schemas.microsoft.com/office/powerpoint/2010/main" val="41263566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3: Estimate the Fiscal Impacts</a:t>
            </a:r>
          </a:p>
        </p:txBody>
      </p:sp>
      <p:sp>
        <p:nvSpPr>
          <p:cNvPr id="2" name="TextBox 1"/>
          <p:cNvSpPr txBox="1"/>
          <p:nvPr/>
        </p:nvSpPr>
        <p:spPr>
          <a:xfrm>
            <a:off x="863335" y="1946618"/>
            <a:ext cx="10330196" cy="3724096"/>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008080"/>
                </a:solidFill>
              </a:rPr>
              <a:t>Estimate the </a:t>
            </a:r>
            <a:r>
              <a:rPr lang="en-US" sz="2200" i="1" u="sng" dirty="0">
                <a:solidFill>
                  <a:srgbClr val="008080"/>
                </a:solidFill>
              </a:rPr>
              <a:t>indirect fiscal costs </a:t>
            </a:r>
            <a:r>
              <a:rPr lang="en-US" sz="2200" dirty="0">
                <a:solidFill>
                  <a:srgbClr val="008080"/>
                </a:solidFill>
              </a:rPr>
              <a:t>to transported individuals and health insurance companies</a:t>
            </a:r>
            <a:r>
              <a:rPr lang="en-US" sz="2200" dirty="0" smtClean="0">
                <a:solidFill>
                  <a:srgbClr val="008080"/>
                </a:solidFill>
              </a:rPr>
              <a:t>.</a:t>
            </a:r>
          </a:p>
          <a:p>
            <a:endParaRPr lang="en-US" sz="2000" dirty="0">
              <a:solidFill>
                <a:srgbClr val="008080"/>
              </a:solidFill>
            </a:endParaRPr>
          </a:p>
          <a:p>
            <a:pPr marL="342900" indent="-342900">
              <a:buFont typeface="Arial" panose="020B0604020202020204" pitchFamily="34" charset="0"/>
              <a:buChar char="•"/>
            </a:pPr>
            <a:r>
              <a:rPr lang="en-US" sz="2200" dirty="0">
                <a:solidFill>
                  <a:srgbClr val="008080"/>
                </a:solidFill>
              </a:rPr>
              <a:t>From the previous calculations, the average indirect fiscal cost per transport is $58.38</a:t>
            </a:r>
            <a:r>
              <a:rPr lang="en-US" sz="2200" dirty="0" smtClean="0">
                <a:solidFill>
                  <a:srgbClr val="008080"/>
                </a:solidFill>
              </a:rPr>
              <a:t>.</a:t>
            </a:r>
          </a:p>
          <a:p>
            <a:endParaRPr lang="en-US" sz="2000" dirty="0">
              <a:solidFill>
                <a:srgbClr val="008080"/>
              </a:solidFill>
            </a:endParaRPr>
          </a:p>
          <a:p>
            <a:pPr marL="342900" indent="-342900">
              <a:buFont typeface="Arial" panose="020B0604020202020204" pitchFamily="34" charset="0"/>
              <a:buChar char="•"/>
            </a:pPr>
            <a:r>
              <a:rPr lang="en-US" sz="2200" dirty="0">
                <a:solidFill>
                  <a:srgbClr val="008080"/>
                </a:solidFill>
              </a:rPr>
              <a:t>How many transported individuals have insurance? Are they high-deductible plans? What is the rate at which health insurance companies will cover a transport</a:t>
            </a:r>
            <a:r>
              <a:rPr lang="en-US" sz="2200" dirty="0" smtClean="0">
                <a:solidFill>
                  <a:srgbClr val="008080"/>
                </a:solidFill>
              </a:rPr>
              <a:t>?</a:t>
            </a:r>
          </a:p>
          <a:p>
            <a:endParaRPr lang="en-US" sz="2000" dirty="0">
              <a:solidFill>
                <a:srgbClr val="008080"/>
              </a:solidFill>
            </a:endParaRPr>
          </a:p>
          <a:p>
            <a:pPr marL="342900" indent="-342900">
              <a:buFont typeface="Arial" panose="020B0604020202020204" pitchFamily="34" charset="0"/>
              <a:buChar char="•"/>
            </a:pPr>
            <a:r>
              <a:rPr lang="en-US" sz="2200" dirty="0" smtClean="0">
                <a:solidFill>
                  <a:srgbClr val="008080"/>
                </a:solidFill>
              </a:rPr>
              <a:t>This appears to be a case of an </a:t>
            </a:r>
            <a:r>
              <a:rPr lang="en-US" sz="2200" b="1" dirty="0" smtClean="0">
                <a:solidFill>
                  <a:srgbClr val="008080"/>
                </a:solidFill>
              </a:rPr>
              <a:t>inestimable fiscal impact</a:t>
            </a:r>
            <a:r>
              <a:rPr lang="en-US" sz="2200" dirty="0" smtClean="0">
                <a:solidFill>
                  <a:srgbClr val="008080"/>
                </a:solidFill>
              </a:rPr>
              <a:t>. The </a:t>
            </a:r>
            <a:r>
              <a:rPr lang="en-US" sz="2200" dirty="0">
                <a:solidFill>
                  <a:srgbClr val="008080"/>
                </a:solidFill>
              </a:rPr>
              <a:t>cost of researching this issue </a:t>
            </a:r>
            <a:r>
              <a:rPr lang="en-US" sz="2200" dirty="0" smtClean="0">
                <a:solidFill>
                  <a:srgbClr val="008080"/>
                </a:solidFill>
              </a:rPr>
              <a:t>seems likely to be unreasonably </a:t>
            </a:r>
            <a:r>
              <a:rPr lang="en-US" sz="2200" dirty="0">
                <a:solidFill>
                  <a:srgbClr val="008080"/>
                </a:solidFill>
              </a:rPr>
              <a:t>high. </a:t>
            </a:r>
            <a:r>
              <a:rPr lang="en-US" sz="2200" dirty="0" smtClean="0">
                <a:solidFill>
                  <a:srgbClr val="008080"/>
                </a:solidFill>
              </a:rPr>
              <a:t>In this case, provide the </a:t>
            </a:r>
            <a:r>
              <a:rPr lang="en-US" sz="2200" dirty="0">
                <a:solidFill>
                  <a:srgbClr val="008080"/>
                </a:solidFill>
              </a:rPr>
              <a:t>average cost, the number of transports, and the total cost shared by both groups.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43</a:t>
            </a:fld>
            <a:endParaRPr lang="en-US" dirty="0">
              <a:solidFill>
                <a:prstClr val="black">
                  <a:tint val="75000"/>
                </a:prstClr>
              </a:solidFill>
            </a:endParaRPr>
          </a:p>
        </p:txBody>
      </p:sp>
    </p:spTree>
    <p:extLst>
      <p:ext uri="{BB962C8B-B14F-4D97-AF65-F5344CB8AC3E}">
        <p14:creationId xmlns="" xmlns:p14="http://schemas.microsoft.com/office/powerpoint/2010/main" val="40813098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3: Estimate the Fiscal Impacts</a:t>
            </a:r>
          </a:p>
        </p:txBody>
      </p:sp>
      <p:sp>
        <p:nvSpPr>
          <p:cNvPr id="2" name="TextBox 1"/>
          <p:cNvSpPr txBox="1"/>
          <p:nvPr/>
        </p:nvSpPr>
        <p:spPr>
          <a:xfrm>
            <a:off x="863335" y="1946618"/>
            <a:ext cx="10330196" cy="3816429"/>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008080"/>
                </a:solidFill>
              </a:rPr>
              <a:t>Estimate the </a:t>
            </a:r>
            <a:r>
              <a:rPr lang="en-US" sz="2200" i="1" u="sng" dirty="0">
                <a:solidFill>
                  <a:srgbClr val="008080"/>
                </a:solidFill>
              </a:rPr>
              <a:t>indirect fiscal benefits </a:t>
            </a:r>
            <a:r>
              <a:rPr lang="en-US" sz="2200" dirty="0">
                <a:solidFill>
                  <a:srgbClr val="008080"/>
                </a:solidFill>
              </a:rPr>
              <a:t>to EMTs and paramedics and for the ambulance equipment, services, and sales businesses</a:t>
            </a:r>
            <a:r>
              <a:rPr lang="en-US" sz="2200" dirty="0" smtClean="0">
                <a:solidFill>
                  <a:srgbClr val="008080"/>
                </a:solidFill>
              </a:rPr>
              <a:t>.</a:t>
            </a:r>
          </a:p>
          <a:p>
            <a:endParaRPr lang="en-US" sz="2200" dirty="0">
              <a:solidFill>
                <a:srgbClr val="008080"/>
              </a:solidFill>
            </a:endParaRPr>
          </a:p>
          <a:p>
            <a:pPr marL="342900" indent="-342900">
              <a:buFont typeface="Arial" panose="020B0604020202020204" pitchFamily="34" charset="0"/>
              <a:buChar char="•"/>
            </a:pPr>
            <a:r>
              <a:rPr lang="en-US" sz="2200" dirty="0" smtClean="0">
                <a:solidFill>
                  <a:srgbClr val="008080"/>
                </a:solidFill>
              </a:rPr>
              <a:t>To estimate </a:t>
            </a:r>
            <a:r>
              <a:rPr lang="en-US" sz="2200" dirty="0">
                <a:solidFill>
                  <a:srgbClr val="008080"/>
                </a:solidFill>
              </a:rPr>
              <a:t>the </a:t>
            </a:r>
            <a:r>
              <a:rPr lang="en-US" sz="2200" dirty="0" smtClean="0">
                <a:solidFill>
                  <a:srgbClr val="008080"/>
                </a:solidFill>
              </a:rPr>
              <a:t>benefits that </a:t>
            </a:r>
            <a:r>
              <a:rPr lang="en-US" sz="2200" dirty="0">
                <a:solidFill>
                  <a:srgbClr val="008080"/>
                </a:solidFill>
              </a:rPr>
              <a:t>these two groups would receive requires knowing how the increased revenue received by ambulance companies is divided among spending on EMTs, equipment, and retained earnings by private businesses</a:t>
            </a:r>
            <a:r>
              <a:rPr lang="en-US" sz="2200" dirty="0" smtClean="0">
                <a:solidFill>
                  <a:srgbClr val="008080"/>
                </a:solidFill>
              </a:rPr>
              <a:t>.</a:t>
            </a:r>
          </a:p>
          <a:p>
            <a:endParaRPr lang="en-US" sz="2200" dirty="0">
              <a:solidFill>
                <a:srgbClr val="008080"/>
              </a:solidFill>
            </a:endParaRPr>
          </a:p>
          <a:p>
            <a:pPr marL="342900" indent="-342900">
              <a:buFont typeface="Arial" panose="020B0604020202020204" pitchFamily="34" charset="0"/>
              <a:buChar char="•"/>
            </a:pPr>
            <a:r>
              <a:rPr lang="en-US" sz="2200" dirty="0" smtClean="0">
                <a:solidFill>
                  <a:srgbClr val="008080"/>
                </a:solidFill>
              </a:rPr>
              <a:t>Again, it appears that this is an inestimable fiscal impact. The research costs to acquire this data will likely be high. Private </a:t>
            </a:r>
            <a:r>
              <a:rPr lang="en-US" sz="2200" dirty="0">
                <a:solidFill>
                  <a:srgbClr val="008080"/>
                </a:solidFill>
              </a:rPr>
              <a:t>firms may be reluctant to reveal such </a:t>
            </a:r>
            <a:r>
              <a:rPr lang="en-US" sz="2200" dirty="0" smtClean="0">
                <a:solidFill>
                  <a:srgbClr val="008080"/>
                </a:solidFill>
              </a:rPr>
              <a:t>information, which is another difficulty. </a:t>
            </a:r>
            <a:r>
              <a:rPr lang="en-US" sz="2200" dirty="0">
                <a:solidFill>
                  <a:srgbClr val="008080"/>
                </a:solidFill>
              </a:rPr>
              <a:t>Therefore, the best approach is to provide the information that is available and describe the likely benefits received by these groups.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44</a:t>
            </a:fld>
            <a:endParaRPr lang="en-US" dirty="0">
              <a:solidFill>
                <a:prstClr val="black">
                  <a:tint val="75000"/>
                </a:prstClr>
              </a:solidFill>
            </a:endParaRPr>
          </a:p>
        </p:txBody>
      </p:sp>
    </p:spTree>
    <p:extLst>
      <p:ext uri="{BB962C8B-B14F-4D97-AF65-F5344CB8AC3E}">
        <p14:creationId xmlns="" xmlns:p14="http://schemas.microsoft.com/office/powerpoint/2010/main" val="39899627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smtClean="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smtClean="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908762"/>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7. Aggregate anticipated cost or savings to</a:t>
            </a:r>
            <a:r>
              <a:rPr lang="en-US" sz="2400" b="1" dirty="0" smtClean="0">
                <a:solidFill>
                  <a:srgbClr val="008080"/>
                </a:solidFill>
              </a:rPr>
              <a:t>:</a:t>
            </a:r>
          </a:p>
          <a:p>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A. State Budget: </a:t>
            </a:r>
            <a:r>
              <a:rPr lang="en-US" sz="2400" dirty="0">
                <a:solidFill>
                  <a:srgbClr val="008080"/>
                </a:solidFill>
              </a:rPr>
              <a:t>This rule is not expected to have any impacts on state government revenues or </a:t>
            </a:r>
            <a:r>
              <a:rPr lang="en-US" sz="2400" dirty="0" smtClean="0">
                <a:solidFill>
                  <a:srgbClr val="008080"/>
                </a:solidFill>
              </a:rPr>
              <a:t>expenditures because the state does not own any ambulance companies and will not be an affected party.</a:t>
            </a:r>
            <a:endParaRPr lang="en-US" sz="800" dirty="0">
              <a:solidFill>
                <a:srgbClr val="008080"/>
              </a:solidFill>
            </a:endParaRPr>
          </a:p>
          <a:p>
            <a:pPr marL="800100" lvl="1" indent="-342900">
              <a:buFont typeface="Arial" panose="020B0604020202020204" pitchFamily="34" charset="0"/>
              <a:buChar char="•"/>
            </a:pPr>
            <a:r>
              <a:rPr lang="en-US" sz="2400" b="1" dirty="0">
                <a:solidFill>
                  <a:srgbClr val="008080"/>
                </a:solidFill>
              </a:rPr>
              <a:t>B. Local Government: </a:t>
            </a:r>
            <a:r>
              <a:rPr lang="en-US" sz="2400" dirty="0">
                <a:solidFill>
                  <a:srgbClr val="008080"/>
                </a:solidFill>
              </a:rPr>
              <a:t>Across the State of Utah, 14 local government agencies provide ambulance transport services. It is estimated these local government service providers supply 126,728 transports annually. With the average increase in transport rates estimated at $58.38, local governments are expected to receive an increase in revenues of approximately $7.4 million.</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45</a:t>
            </a:fld>
            <a:endParaRPr lang="en-US" dirty="0">
              <a:solidFill>
                <a:prstClr val="black">
                  <a:tint val="75000"/>
                </a:prstClr>
              </a:solidFill>
            </a:endParaRPr>
          </a:p>
        </p:txBody>
      </p:sp>
    </p:spTree>
    <p:extLst>
      <p:ext uri="{BB962C8B-B14F-4D97-AF65-F5344CB8AC3E}">
        <p14:creationId xmlns="" xmlns:p14="http://schemas.microsoft.com/office/powerpoint/2010/main" val="12201076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smtClean="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smtClean="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031873"/>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8080"/>
                </a:solidFill>
              </a:rPr>
              <a:t>7. Aggregate anticipated cost or savings to</a:t>
            </a:r>
            <a:r>
              <a:rPr lang="en-US" sz="2000" b="1" dirty="0" smtClean="0">
                <a:solidFill>
                  <a:srgbClr val="008080"/>
                </a:solidFill>
              </a:rPr>
              <a:t>:</a:t>
            </a:r>
          </a:p>
          <a:p>
            <a:endParaRPr lang="en-US" sz="800" b="1" dirty="0">
              <a:solidFill>
                <a:srgbClr val="008080"/>
              </a:solidFill>
            </a:endParaRPr>
          </a:p>
          <a:p>
            <a:pPr marL="800100" lvl="1" indent="-342900">
              <a:buFont typeface="Arial" panose="020B0604020202020204" pitchFamily="34" charset="0"/>
              <a:buChar char="•"/>
            </a:pPr>
            <a:r>
              <a:rPr lang="en-US" sz="1900" b="1" dirty="0">
                <a:solidFill>
                  <a:srgbClr val="008080"/>
                </a:solidFill>
              </a:rPr>
              <a:t>C. Small Businesses: </a:t>
            </a:r>
            <a:r>
              <a:rPr lang="en-US" sz="1900" dirty="0">
                <a:solidFill>
                  <a:srgbClr val="008080"/>
                </a:solidFill>
              </a:rPr>
              <a:t>Only five small businesses in Utah provide ambulance transportation services (NAICS 621910). These five firms provide approximately 22,715 </a:t>
            </a:r>
            <a:r>
              <a:rPr lang="en-US" sz="1900" dirty="0" smtClean="0">
                <a:solidFill>
                  <a:srgbClr val="008080"/>
                </a:solidFill>
              </a:rPr>
              <a:t>transports </a:t>
            </a:r>
            <a:r>
              <a:rPr lang="en-US" sz="1900" dirty="0">
                <a:solidFill>
                  <a:srgbClr val="008080"/>
                </a:solidFill>
              </a:rPr>
              <a:t>per year. With the increase in the average transport rate to $58.38, these small businesses will see a direct </a:t>
            </a:r>
            <a:r>
              <a:rPr lang="en-US" sz="1900" dirty="0" smtClean="0">
                <a:solidFill>
                  <a:srgbClr val="008080"/>
                </a:solidFill>
              </a:rPr>
              <a:t>fiscal benefit </a:t>
            </a:r>
            <a:r>
              <a:rPr lang="en-US" sz="1900" dirty="0">
                <a:solidFill>
                  <a:srgbClr val="008080"/>
                </a:solidFill>
              </a:rPr>
              <a:t>in revenues of just over $1.3 million. Utah health insurance businesses (NAICS 524114) will experience an </a:t>
            </a:r>
            <a:r>
              <a:rPr lang="en-US" sz="1900" dirty="0" smtClean="0">
                <a:solidFill>
                  <a:srgbClr val="008080"/>
                </a:solidFill>
              </a:rPr>
              <a:t>inestimable indirect </a:t>
            </a:r>
            <a:r>
              <a:rPr lang="en-US" sz="1900" dirty="0">
                <a:solidFill>
                  <a:srgbClr val="008080"/>
                </a:solidFill>
              </a:rPr>
              <a:t>fiscal </a:t>
            </a:r>
            <a:r>
              <a:rPr lang="en-US" sz="1900" dirty="0" smtClean="0">
                <a:solidFill>
                  <a:srgbClr val="008080"/>
                </a:solidFill>
              </a:rPr>
              <a:t>cost, </a:t>
            </a:r>
            <a:r>
              <a:rPr lang="en-US" sz="1900" dirty="0">
                <a:solidFill>
                  <a:srgbClr val="008080"/>
                </a:solidFill>
              </a:rPr>
              <a:t>and 42 of these are small </a:t>
            </a:r>
            <a:r>
              <a:rPr lang="en-US" sz="1900" dirty="0" smtClean="0">
                <a:solidFill>
                  <a:srgbClr val="008080"/>
                </a:solidFill>
              </a:rPr>
              <a:t>businesses. </a:t>
            </a:r>
            <a:r>
              <a:rPr lang="en-US" sz="1900" dirty="0">
                <a:solidFill>
                  <a:srgbClr val="008080"/>
                </a:solidFill>
              </a:rPr>
              <a:t>T</a:t>
            </a:r>
            <a:r>
              <a:rPr lang="en-US" sz="1900" dirty="0" smtClean="0">
                <a:solidFill>
                  <a:srgbClr val="008080"/>
                </a:solidFill>
              </a:rPr>
              <a:t>his </a:t>
            </a:r>
            <a:r>
              <a:rPr lang="en-US" sz="1900" dirty="0">
                <a:solidFill>
                  <a:srgbClr val="008080"/>
                </a:solidFill>
              </a:rPr>
              <a:t>is inestimable </a:t>
            </a:r>
            <a:r>
              <a:rPr lang="en-US" sz="1900" dirty="0" smtClean="0">
                <a:solidFill>
                  <a:srgbClr val="008080"/>
                </a:solidFill>
              </a:rPr>
              <a:t>as the </a:t>
            </a:r>
            <a:r>
              <a:rPr lang="en-US" sz="1900" dirty="0">
                <a:solidFill>
                  <a:srgbClr val="008080"/>
                </a:solidFill>
              </a:rPr>
              <a:t>cost of researching this issue seems likely to be unreasonably </a:t>
            </a:r>
            <a:r>
              <a:rPr lang="en-US" sz="1900" dirty="0" smtClean="0">
                <a:solidFill>
                  <a:srgbClr val="008080"/>
                </a:solidFill>
              </a:rPr>
              <a:t>high. </a:t>
            </a:r>
            <a:r>
              <a:rPr lang="en-US" sz="1900" dirty="0">
                <a:solidFill>
                  <a:srgbClr val="008080"/>
                </a:solidFill>
              </a:rPr>
              <a:t>Ambulance equipment, service, and sales (NAICS 336211 and 423110) are provided by two small businesses in </a:t>
            </a:r>
            <a:r>
              <a:rPr lang="en-US" sz="1900" dirty="0" smtClean="0">
                <a:solidFill>
                  <a:srgbClr val="008080"/>
                </a:solidFill>
              </a:rPr>
              <a:t>Utah, </a:t>
            </a:r>
            <a:r>
              <a:rPr lang="en-US" sz="1900" dirty="0">
                <a:solidFill>
                  <a:srgbClr val="008080"/>
                </a:solidFill>
              </a:rPr>
              <a:t>and they are expected to receive an indirect fiscal benefit as ambulance companies buy more equipment and services. The precise fiscal cost to small health insurance businesses and the indirect revenues to ambulance equipment, service, and sales businesses cannot be estimated due to the unavailability of data and the high cost of conducting research to determine the estimates. </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46</a:t>
            </a:fld>
            <a:endParaRPr lang="en-US" dirty="0">
              <a:solidFill>
                <a:prstClr val="black">
                  <a:tint val="75000"/>
                </a:prstClr>
              </a:solidFill>
            </a:endParaRPr>
          </a:p>
        </p:txBody>
      </p:sp>
    </p:spTree>
    <p:extLst>
      <p:ext uri="{BB962C8B-B14F-4D97-AF65-F5344CB8AC3E}">
        <p14:creationId xmlns="" xmlns:p14="http://schemas.microsoft.com/office/powerpoint/2010/main" val="5417408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smtClean="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smtClean="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416320"/>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7. Aggregate anticipated cost or savings to</a:t>
            </a:r>
            <a:r>
              <a:rPr lang="en-US" sz="2400" b="1" dirty="0" smtClean="0">
                <a:solidFill>
                  <a:srgbClr val="008080"/>
                </a:solidFill>
              </a:rPr>
              <a:t>:</a:t>
            </a:r>
          </a:p>
          <a:p>
            <a:pPr marL="800100" lvl="1" indent="-342900">
              <a:buFont typeface="Arial" panose="020B0604020202020204" pitchFamily="34" charset="0"/>
              <a:buChar char="•"/>
            </a:pPr>
            <a:endParaRPr lang="en-US" sz="800" b="1" dirty="0">
              <a:solidFill>
                <a:srgbClr val="008080"/>
              </a:solidFill>
            </a:endParaRPr>
          </a:p>
          <a:p>
            <a:pPr marL="800100" lvl="1" indent="-342900">
              <a:buFont typeface="Arial" panose="020B0604020202020204" pitchFamily="34" charset="0"/>
              <a:buChar char="•"/>
            </a:pPr>
            <a:r>
              <a:rPr lang="en-US" sz="2400" b="1" dirty="0" smtClean="0">
                <a:solidFill>
                  <a:srgbClr val="008080"/>
                </a:solidFill>
              </a:rPr>
              <a:t>D</a:t>
            </a:r>
            <a:r>
              <a:rPr lang="en-US" sz="2400" b="1" dirty="0">
                <a:solidFill>
                  <a:srgbClr val="008080"/>
                </a:solidFill>
              </a:rPr>
              <a:t>. Other Persons: </a:t>
            </a:r>
            <a:r>
              <a:rPr lang="en-US" sz="2000" dirty="0">
                <a:solidFill>
                  <a:srgbClr val="008080"/>
                </a:solidFill>
              </a:rPr>
              <a:t>An estimated 264,934 individuals will be transported per year at an increased average cost of $58.38 per transport. The total indirect fiscal cost will be approximately $15.5 million per year. Transported individuals and health insurance companies will share the indirect fiscal costs depending on how many are insured and the nature of the insurance plans. As many as 1,860 EMTs and paramedic will likely experience an indirect fiscal benefit through increased wages as ambulance companies will have increased revenues. An exact estimate of the fiscal benefit to EMTs is not possible because the data necessary to determine how increased revenue for ambulance companies is allocated to labor, equipment, repairs, and retained earnings is not available.</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47</a:t>
            </a:fld>
            <a:endParaRPr lang="en-US" dirty="0">
              <a:solidFill>
                <a:prstClr val="black">
                  <a:tint val="75000"/>
                </a:prstClr>
              </a:solidFill>
            </a:endParaRPr>
          </a:p>
        </p:txBody>
      </p:sp>
    </p:spTree>
    <p:extLst>
      <p:ext uri="{BB962C8B-B14F-4D97-AF65-F5344CB8AC3E}">
        <p14:creationId xmlns="" xmlns:p14="http://schemas.microsoft.com/office/powerpoint/2010/main" val="14897504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smtClean="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smtClean="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9. Department Head </a:t>
            </a:r>
            <a:r>
              <a:rPr lang="en-US" sz="2400" b="1" dirty="0" smtClean="0">
                <a:solidFill>
                  <a:srgbClr val="008080"/>
                </a:solidFill>
              </a:rPr>
              <a:t>Comments</a:t>
            </a:r>
          </a:p>
          <a:p>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A. Comments by the department head on the fiscal impact the rule may have on businesses: </a:t>
            </a:r>
            <a:r>
              <a:rPr lang="en-US" sz="2000" dirty="0">
                <a:solidFill>
                  <a:srgbClr val="008080"/>
                </a:solidFill>
              </a:rPr>
              <a:t>As for small businesses, 5</a:t>
            </a:r>
            <a:r>
              <a:rPr lang="en-US" sz="2000" dirty="0" smtClean="0">
                <a:solidFill>
                  <a:srgbClr val="008080"/>
                </a:solidFill>
              </a:rPr>
              <a:t> </a:t>
            </a:r>
            <a:r>
              <a:rPr lang="en-US" sz="2000" dirty="0">
                <a:solidFill>
                  <a:srgbClr val="008080"/>
                </a:solidFill>
              </a:rPr>
              <a:t>Utah ambulance transport providers will see increased revenues from the new rates. As many as 42 small health insurance businesses in Utah may incur increased costs. In addition, 2</a:t>
            </a:r>
            <a:r>
              <a:rPr lang="en-US" sz="2000" dirty="0" smtClean="0">
                <a:solidFill>
                  <a:srgbClr val="008080"/>
                </a:solidFill>
              </a:rPr>
              <a:t> </a:t>
            </a:r>
            <a:r>
              <a:rPr lang="en-US" sz="2000" dirty="0">
                <a:solidFill>
                  <a:srgbClr val="008080"/>
                </a:solidFill>
              </a:rPr>
              <a:t>small ambulance equipment, services and sales businesses will likely see increased revenue as ambulance transport provider use the additional revenue for labor and equipment costs. The details of these impacts on small business are </a:t>
            </a:r>
            <a:r>
              <a:rPr lang="en-US" sz="2000" dirty="0" smtClean="0">
                <a:solidFill>
                  <a:srgbClr val="008080"/>
                </a:solidFill>
              </a:rPr>
              <a:t>provided above. </a:t>
            </a:r>
            <a:r>
              <a:rPr lang="en-US" sz="2000" dirty="0">
                <a:solidFill>
                  <a:srgbClr val="008080"/>
                </a:solidFill>
              </a:rPr>
              <a:t>Regarding non-small businesses, there is 1</a:t>
            </a:r>
            <a:r>
              <a:rPr lang="en-US" sz="2000" dirty="0" smtClean="0">
                <a:solidFill>
                  <a:srgbClr val="008080"/>
                </a:solidFill>
              </a:rPr>
              <a:t> </a:t>
            </a:r>
            <a:r>
              <a:rPr lang="en-US" sz="2000" dirty="0">
                <a:solidFill>
                  <a:srgbClr val="008080"/>
                </a:solidFill>
              </a:rPr>
              <a:t>large firm that provides ambulance transportation and that business will see an increase in revenues. Also, 8</a:t>
            </a:r>
            <a:r>
              <a:rPr lang="en-US" sz="2000" dirty="0" smtClean="0">
                <a:solidFill>
                  <a:srgbClr val="008080"/>
                </a:solidFill>
              </a:rPr>
              <a:t> </a:t>
            </a:r>
            <a:r>
              <a:rPr lang="en-US" sz="2000" dirty="0">
                <a:solidFill>
                  <a:srgbClr val="008080"/>
                </a:solidFill>
              </a:rPr>
              <a:t>non-small health insurance providers in Utah will experience increased fiscal costs. The details of these impacts on </a:t>
            </a:r>
            <a:r>
              <a:rPr lang="en-US" sz="2000" dirty="0" smtClean="0">
                <a:solidFill>
                  <a:srgbClr val="008080"/>
                </a:solidFill>
              </a:rPr>
              <a:t>non-small businesses </a:t>
            </a:r>
            <a:r>
              <a:rPr lang="en-US" sz="2000" dirty="0">
                <a:solidFill>
                  <a:srgbClr val="008080"/>
                </a:solidFill>
              </a:rPr>
              <a:t>are described </a:t>
            </a:r>
            <a:r>
              <a:rPr lang="en-US" sz="2000" dirty="0" smtClean="0">
                <a:solidFill>
                  <a:srgbClr val="008080"/>
                </a:solidFill>
              </a:rPr>
              <a:t>below.</a:t>
            </a:r>
            <a:endParaRPr lang="en-US" sz="20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48</a:t>
            </a:fld>
            <a:endParaRPr lang="en-US" dirty="0">
              <a:solidFill>
                <a:prstClr val="black">
                  <a:tint val="75000"/>
                </a:prstClr>
              </a:solidFill>
            </a:endParaRPr>
          </a:p>
        </p:txBody>
      </p:sp>
    </p:spTree>
    <p:extLst>
      <p:ext uri="{BB962C8B-B14F-4D97-AF65-F5344CB8AC3E}">
        <p14:creationId xmlns="" xmlns:p14="http://schemas.microsoft.com/office/powerpoint/2010/main" val="23772603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53713"/>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smtClean="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smtClean="0">
              <a:ln>
                <a:noFill/>
              </a:ln>
              <a:solidFill>
                <a:srgbClr val="008080"/>
              </a:solidFill>
              <a:effectLst/>
              <a:uLnTx/>
              <a:uFillTx/>
              <a:latin typeface="Arial"/>
              <a:cs typeface="Arial"/>
              <a:sym typeface="Arial"/>
            </a:endParaRPr>
          </a:p>
        </p:txBody>
      </p:sp>
      <p:sp>
        <p:nvSpPr>
          <p:cNvPr id="2" name="TextBox 1"/>
          <p:cNvSpPr txBox="1"/>
          <p:nvPr/>
        </p:nvSpPr>
        <p:spPr>
          <a:xfrm>
            <a:off x="863335" y="1946618"/>
            <a:ext cx="3952505" cy="830997"/>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solidFill>
                  <a:srgbClr val="008080"/>
                </a:solidFill>
              </a:rPr>
              <a:t>15. Appendix 1: </a:t>
            </a:r>
            <a:r>
              <a:rPr lang="en-US" sz="2400" b="1" dirty="0">
                <a:solidFill>
                  <a:srgbClr val="008080"/>
                </a:solidFill>
              </a:rPr>
              <a:t>Regulatory Impact </a:t>
            </a:r>
            <a:r>
              <a:rPr lang="en-US" sz="2400" b="1" dirty="0" smtClean="0">
                <a:solidFill>
                  <a:srgbClr val="008080"/>
                </a:solidFill>
              </a:rPr>
              <a:t>Summary Table </a:t>
            </a:r>
            <a:endParaRPr lang="en-US" sz="2400" b="1"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49</a:t>
            </a:fld>
            <a:endParaRPr lang="en-US" dirty="0">
              <a:solidFill>
                <a:prstClr val="black">
                  <a:tint val="75000"/>
                </a:prstClr>
              </a:solidFill>
            </a:endParaRPr>
          </a:p>
        </p:txBody>
      </p:sp>
      <p:pic>
        <p:nvPicPr>
          <p:cNvPr id="8" name="Picture 7"/>
          <p:cNvPicPr>
            <a:picLocks noChangeAspect="1"/>
          </p:cNvPicPr>
          <p:nvPr/>
        </p:nvPicPr>
        <p:blipFill>
          <a:blip r:embed="rId5" cstate="print"/>
          <a:stretch>
            <a:fillRect/>
          </a:stretch>
        </p:blipFill>
        <p:spPr>
          <a:xfrm>
            <a:off x="5029200" y="1797143"/>
            <a:ext cx="6552293" cy="4448703"/>
          </a:xfrm>
          <a:prstGeom prst="rect">
            <a:avLst/>
          </a:prstGeom>
        </p:spPr>
      </p:pic>
    </p:spTree>
    <p:extLst>
      <p:ext uri="{BB962C8B-B14F-4D97-AF65-F5344CB8AC3E}">
        <p14:creationId xmlns="" xmlns:p14="http://schemas.microsoft.com/office/powerpoint/2010/main" val="427011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And remember… there is not one</a:t>
            </a:r>
            <a:r>
              <a:rPr kumimoji="0" lang="en-US" sz="3200" b="1" i="0" u="none" strike="noStrike" kern="0" cap="none" spc="0" normalizeH="0" noProof="0" dirty="0" smtClean="0">
                <a:ln>
                  <a:noFill/>
                </a:ln>
                <a:solidFill>
                  <a:srgbClr val="008080"/>
                </a:solidFill>
                <a:effectLst/>
                <a:uLnTx/>
                <a:uFillTx/>
                <a:latin typeface="Arial"/>
                <a:cs typeface="Arial"/>
                <a:sym typeface="Arial"/>
              </a:rPr>
              <a:t> “right” answer.</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5711636" cy="4339650"/>
          </a:xfrm>
          <a:prstGeom prst="rect">
            <a:avLst/>
          </a:prstGeom>
          <a:noFill/>
        </p:spPr>
        <p:txBody>
          <a:bodyPr wrap="square" rtlCol="0">
            <a:spAutoFit/>
          </a:bodyPr>
          <a:lstStyle/>
          <a:p>
            <a:pPr marL="457200" indent="-457200">
              <a:buFont typeface="Arial" panose="020B0604020202020204" pitchFamily="34" charset="0"/>
              <a:buChar char="•"/>
            </a:pPr>
            <a:r>
              <a:rPr lang="en-US" sz="2200" dirty="0" smtClean="0">
                <a:solidFill>
                  <a:srgbClr val="008080"/>
                </a:solidFill>
              </a:rPr>
              <a:t>This methodology is meant to be a dynamic tool that can be applied in a uniform way to analyze the various impacts of proposed rules</a:t>
            </a:r>
            <a:r>
              <a:rPr lang="en-US" sz="2600" dirty="0" smtClean="0">
                <a:solidFill>
                  <a:srgbClr val="008080"/>
                </a:solidFill>
              </a:rPr>
              <a:t>.</a:t>
            </a:r>
          </a:p>
          <a:p>
            <a:endParaRPr lang="en-US" sz="1000" dirty="0" smtClean="0">
              <a:solidFill>
                <a:srgbClr val="008080"/>
              </a:solidFill>
            </a:endParaRPr>
          </a:p>
          <a:p>
            <a:pPr marL="457200" indent="-457200">
              <a:buFont typeface="Arial" panose="020B0604020202020204" pitchFamily="34" charset="0"/>
              <a:buChar char="•"/>
            </a:pPr>
            <a:r>
              <a:rPr lang="en-US" sz="2200" dirty="0" smtClean="0">
                <a:solidFill>
                  <a:srgbClr val="008080"/>
                </a:solidFill>
              </a:rPr>
              <a:t>Different people using this tool will likely come up with </a:t>
            </a:r>
            <a:r>
              <a:rPr lang="en-US" sz="2200" dirty="0">
                <a:solidFill>
                  <a:srgbClr val="008080"/>
                </a:solidFill>
              </a:rPr>
              <a:t>different </a:t>
            </a:r>
            <a:r>
              <a:rPr lang="en-US" sz="2200" dirty="0" smtClean="0">
                <a:solidFill>
                  <a:srgbClr val="008080"/>
                </a:solidFill>
              </a:rPr>
              <a:t>answers given the same rule to analyze.</a:t>
            </a:r>
          </a:p>
          <a:p>
            <a:pPr marL="457200" indent="-457200">
              <a:buFont typeface="Arial" panose="020B0604020202020204" pitchFamily="34" charset="0"/>
              <a:buChar char="•"/>
            </a:pPr>
            <a:endParaRPr lang="en-US" sz="1000" dirty="0">
              <a:solidFill>
                <a:srgbClr val="008080"/>
              </a:solidFill>
            </a:endParaRPr>
          </a:p>
          <a:p>
            <a:pPr marL="457200" indent="-457200">
              <a:buFont typeface="Arial" panose="020B0604020202020204" pitchFamily="34" charset="0"/>
              <a:buChar char="•"/>
            </a:pPr>
            <a:r>
              <a:rPr lang="en-US" sz="2200" dirty="0" smtClean="0">
                <a:solidFill>
                  <a:srgbClr val="008080"/>
                </a:solidFill>
              </a:rPr>
              <a:t>However, there are good, better, best, and also incorrect answers.</a:t>
            </a:r>
          </a:p>
          <a:p>
            <a:endParaRPr lang="en-US" sz="1000" dirty="0" smtClean="0">
              <a:solidFill>
                <a:srgbClr val="008080"/>
              </a:solidFill>
            </a:endParaRPr>
          </a:p>
          <a:p>
            <a:pPr marL="457200" indent="-457200">
              <a:buFont typeface="Arial" panose="020B0604020202020204" pitchFamily="34" charset="0"/>
              <a:buChar char="•"/>
            </a:pPr>
            <a:r>
              <a:rPr lang="en-US" sz="2200" dirty="0" smtClean="0">
                <a:solidFill>
                  <a:srgbClr val="008080"/>
                </a:solidFill>
              </a:rPr>
              <a:t>Ultimately, agencies must be able to defend their analyses. </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a:t>
            </a:fld>
            <a:endParaRPr lang="en-US" dirty="0">
              <a:solidFill>
                <a:prstClr val="black">
                  <a:tint val="75000"/>
                </a:prstClr>
              </a:solidFill>
            </a:endParaRPr>
          </a:p>
        </p:txBody>
      </p:sp>
      <p:pic>
        <p:nvPicPr>
          <p:cNvPr id="5122" name="Picture 2" descr="Image result for different answers"/>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957019" y="2632659"/>
            <a:ext cx="4573464" cy="228673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59172009"/>
      </p:ext>
    </p:extLst>
  </p:cSld>
  <p:clrMapOvr>
    <a:masterClrMapping/>
  </p:clrMapOvr>
  <mc:AlternateContent xmlns:mc="http://schemas.openxmlformats.org/markup-compatibility/2006">
    <mc:Choice xmlns="" xmlns:p14="http://schemas.microsoft.com/office/powerpoint/2010/main" Requires="p14">
      <p:transition spd="slow" p14:dur="2000" advTm="3938"/>
    </mc:Choice>
    <mc:Fallback>
      <p:transition spd="slow" advTm="3938"/>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smtClean="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smtClean="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048505"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solidFill>
                  <a:srgbClr val="008080"/>
                </a:solidFill>
              </a:rPr>
              <a:t>15. Appendix 2: </a:t>
            </a:r>
            <a:r>
              <a:rPr lang="en-US" sz="2400" b="1" dirty="0">
                <a:solidFill>
                  <a:srgbClr val="008080"/>
                </a:solidFill>
              </a:rPr>
              <a:t>Regulatory Impact </a:t>
            </a:r>
            <a:r>
              <a:rPr lang="en-US" sz="2400" b="1" dirty="0" smtClean="0">
                <a:solidFill>
                  <a:srgbClr val="008080"/>
                </a:solidFill>
              </a:rPr>
              <a:t>to Non-Small Businesses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50</a:t>
            </a:fld>
            <a:endParaRPr lang="en-US" dirty="0">
              <a:solidFill>
                <a:prstClr val="black">
                  <a:tint val="75000"/>
                </a:prstClr>
              </a:solidFill>
            </a:endParaRPr>
          </a:p>
        </p:txBody>
      </p:sp>
      <p:pic>
        <p:nvPicPr>
          <p:cNvPr id="8" name="Picture 7"/>
          <p:cNvPicPr>
            <a:picLocks noChangeAspect="1"/>
          </p:cNvPicPr>
          <p:nvPr/>
        </p:nvPicPr>
        <p:blipFill>
          <a:blip r:embed="rId5" cstate="print"/>
          <a:stretch>
            <a:fillRect/>
          </a:stretch>
        </p:blipFill>
        <p:spPr>
          <a:xfrm>
            <a:off x="2639071" y="2508964"/>
            <a:ext cx="6778721" cy="3736882"/>
          </a:xfrm>
          <a:prstGeom prst="rect">
            <a:avLst/>
          </a:prstGeom>
        </p:spPr>
      </p:pic>
    </p:spTree>
    <p:extLst>
      <p:ext uri="{BB962C8B-B14F-4D97-AF65-F5344CB8AC3E}">
        <p14:creationId xmlns="" xmlns:p14="http://schemas.microsoft.com/office/powerpoint/2010/main" val="7318051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a:t>
            </a:r>
            <a:r>
              <a:rPr lang="en-US" dirty="0" smtClean="0">
                <a:solidFill>
                  <a:prstClr val="white"/>
                </a:solidFill>
                <a:latin typeface="Arial"/>
                <a:cs typeface="Arial"/>
                <a:sym typeface="Arial"/>
              </a:rPr>
              <a:t>2: Feeding the Disadvantaged</a:t>
            </a:r>
            <a:endParaRPr lang="en-US" dirty="0">
              <a:solidFill>
                <a:prstClr val="white"/>
              </a:solidFill>
              <a:latin typeface="Arial"/>
              <a:cs typeface="Arial"/>
              <a:sym typeface="Arial"/>
            </a:endParaRPr>
          </a:p>
        </p:txBody>
      </p:sp>
      <p:sp>
        <p:nvSpPr>
          <p:cNvPr id="3" name="TextBox 2"/>
          <p:cNvSpPr txBox="1"/>
          <p:nvPr/>
        </p:nvSpPr>
        <p:spPr>
          <a:xfrm>
            <a:off x="1084825" y="1905000"/>
            <a:ext cx="10025397"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a:noFill/>
                </a:ln>
                <a:solidFill>
                  <a:srgbClr val="008080"/>
                </a:solidFill>
                <a:effectLst/>
                <a:uLnTx/>
                <a:uFillTx/>
                <a:latin typeface="+mj-lt"/>
                <a:cs typeface="Arial"/>
                <a:sym typeface="Arial"/>
              </a:rPr>
              <a:t>Example No.</a:t>
            </a:r>
            <a:r>
              <a:rPr kumimoji="0" lang="en-US" sz="4400" b="1" i="0" u="none" strike="noStrike" kern="0" cap="none" spc="0" normalizeH="0" noProof="0" dirty="0" smtClean="0">
                <a:ln>
                  <a:noFill/>
                </a:ln>
                <a:solidFill>
                  <a:srgbClr val="008080"/>
                </a:solidFill>
                <a:effectLst/>
                <a:uLnTx/>
                <a:uFillTx/>
                <a:latin typeface="+mj-lt"/>
                <a:cs typeface="Arial"/>
                <a:sym typeface="Arial"/>
              </a:rPr>
              <a:t> 2: R392-104 Feeding Disadvantages Groups</a:t>
            </a:r>
            <a:endParaRPr kumimoji="0" lang="en-US" sz="4400" b="1" i="0" u="none" strike="noStrike" kern="0" cap="none" spc="0" normalizeH="0" baseline="0" noProof="0" dirty="0">
              <a:ln>
                <a:noFill/>
              </a:ln>
              <a:solidFill>
                <a:srgbClr val="008080"/>
              </a:solidFill>
              <a:effectLst/>
              <a:uLnTx/>
              <a:uFillTx/>
              <a:latin typeface="+mj-lt"/>
              <a:cs typeface="Arial"/>
              <a:sym typeface="Arial"/>
            </a:endParaRPr>
          </a:p>
        </p:txBody>
      </p:sp>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51</a:t>
            </a:fld>
            <a:endParaRPr lang="en-US" dirty="0">
              <a:solidFill>
                <a:prstClr val="black">
                  <a:tint val="75000"/>
                </a:prstClr>
              </a:solidFill>
            </a:endParaRPr>
          </a:p>
        </p:txBody>
      </p:sp>
    </p:spTree>
    <p:extLst>
      <p:ext uri="{BB962C8B-B14F-4D97-AF65-F5344CB8AC3E}">
        <p14:creationId xmlns="" xmlns:p14="http://schemas.microsoft.com/office/powerpoint/2010/main" val="15448027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466913" cy="584775"/>
          </a:xfrm>
          <a:prstGeom prst="rect">
            <a:avLst/>
          </a:prstGeom>
          <a:noFill/>
        </p:spPr>
        <p:txBody>
          <a:bodyPr wrap="square" rtlCol="0">
            <a:spAutoFit/>
          </a:bodyPr>
          <a:lstStyle/>
          <a:p>
            <a:pPr lvl="0">
              <a:defRPr/>
            </a:pPr>
            <a:r>
              <a:rPr lang="en-US" sz="3200" b="1" kern="0" dirty="0">
                <a:solidFill>
                  <a:srgbClr val="008080"/>
                </a:solidFill>
                <a:latin typeface="Arial"/>
                <a:cs typeface="Arial"/>
                <a:sym typeface="Arial"/>
              </a:rPr>
              <a:t>Example 2: R392-104 Feeding Disadvantaged Groups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rgbClr val="008080"/>
                </a:solidFill>
              </a:rPr>
              <a:t>This was a </a:t>
            </a:r>
            <a:r>
              <a:rPr lang="en-US" sz="2800" dirty="0" smtClean="0">
                <a:solidFill>
                  <a:srgbClr val="008080"/>
                </a:solidFill>
              </a:rPr>
              <a:t>“new rule” </a:t>
            </a:r>
            <a:r>
              <a:rPr lang="en-US" sz="2800" dirty="0">
                <a:solidFill>
                  <a:srgbClr val="008080"/>
                </a:solidFill>
              </a:rPr>
              <a:t>posted in the Utah State Bulletin in 2014 (No. 2014-14</a:t>
            </a:r>
            <a:r>
              <a:rPr lang="en-US" sz="2800" dirty="0" smtClean="0">
                <a:solidFill>
                  <a:srgbClr val="008080"/>
                </a:solidFill>
              </a:rPr>
              <a:t>).</a:t>
            </a:r>
          </a:p>
          <a:p>
            <a:endParaRPr lang="en-US" sz="2800" dirty="0">
              <a:solidFill>
                <a:srgbClr val="008080"/>
              </a:solidFill>
            </a:endParaRPr>
          </a:p>
          <a:p>
            <a:pPr marL="457200" indent="-457200">
              <a:buFont typeface="Arial" panose="020B0604020202020204" pitchFamily="34" charset="0"/>
              <a:buChar char="•"/>
            </a:pPr>
            <a:r>
              <a:rPr lang="en-US" sz="2800" dirty="0">
                <a:solidFill>
                  <a:srgbClr val="008080"/>
                </a:solidFill>
              </a:rPr>
              <a:t>The rule eliminates the requirement for charitable organizations that their volunteers have food handler and/or food safety manager permits</a:t>
            </a:r>
            <a:r>
              <a:rPr lang="en-US" sz="2800" dirty="0" smtClean="0">
                <a:solidFill>
                  <a:srgbClr val="008080"/>
                </a:solidFill>
              </a:rPr>
              <a:t>.</a:t>
            </a:r>
          </a:p>
          <a:p>
            <a:endParaRPr lang="en-US" sz="2800" dirty="0">
              <a:solidFill>
                <a:srgbClr val="008080"/>
              </a:solidFill>
            </a:endParaRPr>
          </a:p>
          <a:p>
            <a:pPr marL="457200" indent="-457200">
              <a:buFont typeface="Arial" panose="020B0604020202020204" pitchFamily="34" charset="0"/>
              <a:buChar char="•"/>
            </a:pPr>
            <a:r>
              <a:rPr lang="en-US" sz="2800" dirty="0">
                <a:solidFill>
                  <a:srgbClr val="008080"/>
                </a:solidFill>
              </a:rPr>
              <a:t>This example is useful for demonstrating </a:t>
            </a:r>
            <a:r>
              <a:rPr lang="en-US" sz="2800" i="1" u="sng" dirty="0">
                <a:solidFill>
                  <a:srgbClr val="008080"/>
                </a:solidFill>
              </a:rPr>
              <a:t>fiscal and non-fiscal impacts </a:t>
            </a:r>
            <a:r>
              <a:rPr lang="en-US" sz="2800" dirty="0">
                <a:solidFill>
                  <a:srgbClr val="008080"/>
                </a:solidFill>
              </a:rPr>
              <a:t>as well as </a:t>
            </a:r>
            <a:r>
              <a:rPr lang="en-US" sz="2800" i="1" u="sng" dirty="0">
                <a:solidFill>
                  <a:srgbClr val="008080"/>
                </a:solidFill>
              </a:rPr>
              <a:t>direct and indirect impacts</a:t>
            </a:r>
            <a:r>
              <a:rPr lang="en-US" sz="28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52</a:t>
            </a:fld>
            <a:endParaRPr lang="en-US" dirty="0">
              <a:solidFill>
                <a:prstClr val="black">
                  <a:tint val="75000"/>
                </a:prstClr>
              </a:solidFill>
            </a:endParaRPr>
          </a:p>
        </p:txBody>
      </p:sp>
    </p:spTree>
    <p:extLst>
      <p:ext uri="{BB962C8B-B14F-4D97-AF65-F5344CB8AC3E}">
        <p14:creationId xmlns="" xmlns:p14="http://schemas.microsoft.com/office/powerpoint/2010/main" val="25669007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93954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rgbClr val="008080"/>
                </a:solidFill>
              </a:rPr>
              <a:t>Begin by identifying the constrained party. In this case, the rule quite specifically focuses on </a:t>
            </a:r>
            <a:r>
              <a:rPr lang="en-US" sz="2000" b="1" dirty="0">
                <a:solidFill>
                  <a:srgbClr val="008080"/>
                </a:solidFill>
              </a:rPr>
              <a:t>charitable </a:t>
            </a:r>
            <a:r>
              <a:rPr lang="en-US" sz="2000" b="1" dirty="0" smtClean="0">
                <a:solidFill>
                  <a:srgbClr val="008080"/>
                </a:solidFill>
              </a:rPr>
              <a:t>organizations (CO’s) </a:t>
            </a:r>
            <a:r>
              <a:rPr lang="en-US" sz="2000" dirty="0">
                <a:solidFill>
                  <a:srgbClr val="008080"/>
                </a:solidFill>
              </a:rPr>
              <a:t>as the constrained party because the rule allows them to use volunteers who have not obtained food handler or food safety manager permits</a:t>
            </a:r>
            <a:r>
              <a:rPr lang="en-US" sz="2000" dirty="0" smtClean="0">
                <a:solidFill>
                  <a:srgbClr val="008080"/>
                </a:solidFill>
              </a:rPr>
              <a:t>. </a:t>
            </a:r>
          </a:p>
          <a:p>
            <a:endParaRPr lang="en-US" sz="1400" dirty="0" smtClean="0">
              <a:solidFill>
                <a:srgbClr val="008080"/>
              </a:solidFill>
            </a:endParaRPr>
          </a:p>
          <a:p>
            <a:pPr marL="914400" lvl="1" indent="-457200">
              <a:buFont typeface="+mj-lt"/>
              <a:buAutoNum type="arabicPeriod"/>
            </a:pPr>
            <a:r>
              <a:rPr lang="en-US" sz="2000" dirty="0" smtClean="0">
                <a:solidFill>
                  <a:srgbClr val="008080"/>
                </a:solidFill>
              </a:rPr>
              <a:t>Because CO’s are the constrained party and the transaction between CO’s and volunteers does not involve money, CO’s will experience a </a:t>
            </a:r>
            <a:r>
              <a:rPr lang="en-US" sz="2000" i="1" u="sng" dirty="0" smtClean="0">
                <a:solidFill>
                  <a:srgbClr val="008080"/>
                </a:solidFill>
              </a:rPr>
              <a:t>direct non-fiscal benefit</a:t>
            </a:r>
            <a:r>
              <a:rPr lang="en-US" sz="2000" dirty="0" smtClean="0">
                <a:solidFill>
                  <a:srgbClr val="008080"/>
                </a:solidFill>
              </a:rPr>
              <a:t>.</a:t>
            </a:r>
          </a:p>
          <a:p>
            <a:endParaRPr lang="en-US" sz="1400" dirty="0">
              <a:solidFill>
                <a:srgbClr val="008080"/>
              </a:solidFill>
            </a:endParaRPr>
          </a:p>
          <a:p>
            <a:pPr marL="457200" indent="-457200">
              <a:buFont typeface="Arial" panose="020B0604020202020204" pitchFamily="34" charset="0"/>
              <a:buChar char="•"/>
            </a:pPr>
            <a:r>
              <a:rPr lang="en-US" sz="2000" dirty="0">
                <a:solidFill>
                  <a:srgbClr val="008080"/>
                </a:solidFill>
              </a:rPr>
              <a:t>Next, consider those who are indirectly impacted starting with what charities supply. Charitable organizations supply meals to </a:t>
            </a:r>
            <a:r>
              <a:rPr lang="en-US" sz="2000" b="1" dirty="0">
                <a:solidFill>
                  <a:srgbClr val="008080"/>
                </a:solidFill>
              </a:rPr>
              <a:t>disadvantaged </a:t>
            </a:r>
            <a:r>
              <a:rPr lang="en-US" sz="2000" b="1" dirty="0" smtClean="0">
                <a:solidFill>
                  <a:srgbClr val="008080"/>
                </a:solidFill>
              </a:rPr>
              <a:t>groups.</a:t>
            </a:r>
          </a:p>
          <a:p>
            <a:r>
              <a:rPr lang="en-US" sz="2000" b="1" dirty="0" smtClean="0">
                <a:solidFill>
                  <a:srgbClr val="008080"/>
                </a:solidFill>
              </a:rPr>
              <a:t> </a:t>
            </a:r>
          </a:p>
          <a:p>
            <a:pPr marL="914400" lvl="1" indent="-457200">
              <a:buFont typeface="+mj-lt"/>
              <a:buAutoNum type="arabicPeriod"/>
            </a:pPr>
            <a:r>
              <a:rPr lang="en-US" sz="2000" dirty="0" smtClean="0">
                <a:solidFill>
                  <a:srgbClr val="008080"/>
                </a:solidFill>
              </a:rPr>
              <a:t>Because CO’s will have easier access to volunteers, disadvantaged groups will likely receive more meals. Also, the transaction between disadvantaged groups and CO’s does not involve money, so disadvantaged groups will experience an </a:t>
            </a:r>
            <a:r>
              <a:rPr lang="en-US" sz="2000" i="1" u="sng" dirty="0" smtClean="0">
                <a:solidFill>
                  <a:srgbClr val="008080"/>
                </a:solidFill>
              </a:rPr>
              <a:t>indirect non-fiscal benefit</a:t>
            </a:r>
            <a:r>
              <a:rPr lang="en-US" sz="2200" dirty="0" smtClean="0">
                <a:solidFill>
                  <a:srgbClr val="008080"/>
                </a:solidFill>
              </a:rPr>
              <a:t>.</a:t>
            </a:r>
            <a:endParaRPr lang="en-US" sz="22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53</a:t>
            </a:fld>
            <a:endParaRPr lang="en-US" dirty="0">
              <a:solidFill>
                <a:prstClr val="black">
                  <a:tint val="75000"/>
                </a:prstClr>
              </a:solidFill>
            </a:endParaRPr>
          </a:p>
        </p:txBody>
      </p:sp>
    </p:spTree>
    <p:extLst>
      <p:ext uri="{BB962C8B-B14F-4D97-AF65-F5344CB8AC3E}">
        <p14:creationId xmlns="" xmlns:p14="http://schemas.microsoft.com/office/powerpoint/2010/main" val="367470074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847207"/>
          </a:xfrm>
          <a:prstGeom prst="rect">
            <a:avLst/>
          </a:prstGeom>
          <a:noFill/>
        </p:spPr>
        <p:txBody>
          <a:bodyPr wrap="square" rtlCol="0">
            <a:spAutoFit/>
          </a:bodyPr>
          <a:lstStyle/>
          <a:p>
            <a:pPr marL="457200" indent="-457200">
              <a:buFont typeface="Arial" panose="020B0604020202020204" pitchFamily="34" charset="0"/>
              <a:buChar char="•"/>
            </a:pPr>
            <a:r>
              <a:rPr lang="en-US" sz="2400" dirty="0">
                <a:solidFill>
                  <a:srgbClr val="008080"/>
                </a:solidFill>
              </a:rPr>
              <a:t>Consider what charitable organizations demand from other parties. </a:t>
            </a:r>
            <a:endParaRPr lang="en-US" sz="2400" dirty="0" smtClean="0">
              <a:solidFill>
                <a:srgbClr val="008080"/>
              </a:solidFill>
            </a:endParaRPr>
          </a:p>
          <a:p>
            <a:endParaRPr lang="en-US" sz="1400" dirty="0" smtClean="0">
              <a:solidFill>
                <a:srgbClr val="008080"/>
              </a:solidFill>
            </a:endParaRPr>
          </a:p>
          <a:p>
            <a:pPr marL="457200" indent="-457200">
              <a:buFont typeface="Arial" panose="020B0604020202020204" pitchFamily="34" charset="0"/>
              <a:buChar char="•"/>
            </a:pPr>
            <a:r>
              <a:rPr lang="en-US" sz="2400" dirty="0" smtClean="0">
                <a:solidFill>
                  <a:srgbClr val="008080"/>
                </a:solidFill>
              </a:rPr>
              <a:t>While </a:t>
            </a:r>
            <a:r>
              <a:rPr lang="en-US" sz="2400" dirty="0">
                <a:solidFill>
                  <a:srgbClr val="008080"/>
                </a:solidFill>
              </a:rPr>
              <a:t>charitable organizations demand clothing, blankets, and cash donations </a:t>
            </a:r>
            <a:r>
              <a:rPr lang="en-US" sz="2400" dirty="0" smtClean="0">
                <a:solidFill>
                  <a:srgbClr val="008080"/>
                </a:solidFill>
              </a:rPr>
              <a:t>to serve </a:t>
            </a:r>
            <a:r>
              <a:rPr lang="en-US" sz="2400" dirty="0">
                <a:solidFill>
                  <a:srgbClr val="008080"/>
                </a:solidFill>
              </a:rPr>
              <a:t>disadvantaged groups, it seems clear the rule won’t affect </a:t>
            </a:r>
            <a:r>
              <a:rPr lang="en-US" sz="2400" dirty="0" smtClean="0">
                <a:solidFill>
                  <a:srgbClr val="008080"/>
                </a:solidFill>
              </a:rPr>
              <a:t>suppliers of those goods to charitable organizations. </a:t>
            </a:r>
            <a:r>
              <a:rPr lang="en-US" sz="2400" dirty="0">
                <a:solidFill>
                  <a:srgbClr val="008080"/>
                </a:solidFill>
              </a:rPr>
              <a:t>However, charitable organizations demand labor services from </a:t>
            </a:r>
            <a:r>
              <a:rPr lang="en-US" sz="2400" b="1" dirty="0">
                <a:solidFill>
                  <a:srgbClr val="008080"/>
                </a:solidFill>
              </a:rPr>
              <a:t>volunteers</a:t>
            </a:r>
            <a:r>
              <a:rPr lang="en-US" sz="2400" dirty="0">
                <a:solidFill>
                  <a:srgbClr val="008080"/>
                </a:solidFill>
              </a:rPr>
              <a:t> </a:t>
            </a:r>
            <a:r>
              <a:rPr lang="en-US" sz="2400" dirty="0" smtClean="0">
                <a:solidFill>
                  <a:srgbClr val="008080"/>
                </a:solidFill>
              </a:rPr>
              <a:t>to serve </a:t>
            </a:r>
            <a:r>
              <a:rPr lang="en-US" sz="2400" dirty="0">
                <a:solidFill>
                  <a:srgbClr val="008080"/>
                </a:solidFill>
              </a:rPr>
              <a:t>meals to disadvantaged groups. </a:t>
            </a:r>
            <a:endParaRPr lang="en-US" sz="2400" dirty="0" smtClean="0">
              <a:solidFill>
                <a:srgbClr val="008080"/>
              </a:solidFill>
            </a:endParaRPr>
          </a:p>
          <a:p>
            <a:endParaRPr lang="en-US" sz="1400" dirty="0" smtClean="0">
              <a:solidFill>
                <a:srgbClr val="008080"/>
              </a:solidFill>
            </a:endParaRPr>
          </a:p>
          <a:p>
            <a:pPr marL="971550" lvl="1" indent="-514350">
              <a:buFont typeface="+mj-lt"/>
              <a:buAutoNum type="arabicPeriod"/>
            </a:pPr>
            <a:r>
              <a:rPr lang="en-US" sz="2400" dirty="0" smtClean="0">
                <a:solidFill>
                  <a:srgbClr val="008080"/>
                </a:solidFill>
              </a:rPr>
              <a:t>Because volunteers are not the constrained party and will not have to pay money to obtain food handler permits, volunteers will experience an </a:t>
            </a:r>
            <a:r>
              <a:rPr lang="en-US" sz="2400" i="1" u="sng" dirty="0" smtClean="0">
                <a:solidFill>
                  <a:srgbClr val="008080"/>
                </a:solidFill>
              </a:rPr>
              <a:t>indirect fiscal benefit</a:t>
            </a:r>
            <a:r>
              <a:rPr lang="en-US" sz="2400" dirty="0" smtClean="0">
                <a:solidFill>
                  <a:srgbClr val="008080"/>
                </a:solidFill>
              </a:rPr>
              <a:t>.</a:t>
            </a:r>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54</a:t>
            </a:fld>
            <a:endParaRPr lang="en-US" dirty="0">
              <a:solidFill>
                <a:prstClr val="black">
                  <a:tint val="75000"/>
                </a:prstClr>
              </a:solidFill>
            </a:endParaRPr>
          </a:p>
        </p:txBody>
      </p:sp>
    </p:spTree>
    <p:extLst>
      <p:ext uri="{BB962C8B-B14F-4D97-AF65-F5344CB8AC3E}">
        <p14:creationId xmlns="" xmlns:p14="http://schemas.microsoft.com/office/powerpoint/2010/main" val="41031502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rgbClr val="008080"/>
                </a:solidFill>
              </a:rPr>
              <a:t>C</a:t>
            </a:r>
            <a:r>
              <a:rPr lang="en-US" sz="2800" dirty="0" smtClean="0">
                <a:solidFill>
                  <a:srgbClr val="008080"/>
                </a:solidFill>
              </a:rPr>
              <a:t>onsider </a:t>
            </a:r>
            <a:r>
              <a:rPr lang="en-US" sz="2800" dirty="0">
                <a:solidFill>
                  <a:srgbClr val="008080"/>
                </a:solidFill>
              </a:rPr>
              <a:t>whether state or local government is impacted by the rule, no matter how </a:t>
            </a:r>
            <a:r>
              <a:rPr lang="en-US" sz="2800" dirty="0" smtClean="0">
                <a:solidFill>
                  <a:srgbClr val="008080"/>
                </a:solidFill>
              </a:rPr>
              <a:t>distant </a:t>
            </a:r>
            <a:r>
              <a:rPr lang="en-US" sz="2800" dirty="0">
                <a:solidFill>
                  <a:srgbClr val="008080"/>
                </a:solidFill>
              </a:rPr>
              <a:t>the relationship might be to the constrained party</a:t>
            </a:r>
            <a:r>
              <a:rPr lang="en-US" sz="2800" dirty="0" smtClean="0">
                <a:solidFill>
                  <a:srgbClr val="008080"/>
                </a:solidFill>
              </a:rPr>
              <a:t>.</a:t>
            </a:r>
          </a:p>
          <a:p>
            <a:endParaRPr lang="en-US" sz="2800" dirty="0">
              <a:solidFill>
                <a:srgbClr val="008080"/>
              </a:solidFill>
            </a:endParaRPr>
          </a:p>
          <a:p>
            <a:pPr marL="457200" indent="-457200">
              <a:buFont typeface="Arial" panose="020B0604020202020204" pitchFamily="34" charset="0"/>
              <a:buChar char="•"/>
            </a:pPr>
            <a:r>
              <a:rPr lang="en-US" sz="2800" dirty="0">
                <a:solidFill>
                  <a:srgbClr val="008080"/>
                </a:solidFill>
              </a:rPr>
              <a:t>Volunteers will no longer need to purchase training services or pay fees to local health departments, so </a:t>
            </a:r>
            <a:r>
              <a:rPr lang="en-US" sz="2800" b="1" dirty="0">
                <a:solidFill>
                  <a:srgbClr val="008080"/>
                </a:solidFill>
              </a:rPr>
              <a:t>local government </a:t>
            </a:r>
            <a:r>
              <a:rPr lang="en-US" sz="2800" dirty="0">
                <a:solidFill>
                  <a:srgbClr val="008080"/>
                </a:solidFill>
              </a:rPr>
              <a:t>is indirectly impacted by the </a:t>
            </a:r>
            <a:r>
              <a:rPr lang="en-US" sz="2800" dirty="0" smtClean="0">
                <a:solidFill>
                  <a:srgbClr val="008080"/>
                </a:solidFill>
              </a:rPr>
              <a:t>rule, resulting in an </a:t>
            </a:r>
            <a:r>
              <a:rPr lang="en-US" sz="2800" i="1" u="sng" dirty="0" smtClean="0">
                <a:solidFill>
                  <a:srgbClr val="008080"/>
                </a:solidFill>
              </a:rPr>
              <a:t>indirect fiscal cost</a:t>
            </a:r>
            <a:r>
              <a:rPr lang="en-US" sz="2800" dirty="0" smtClean="0">
                <a:solidFill>
                  <a:srgbClr val="008080"/>
                </a:solidFill>
              </a:rPr>
              <a:t>.</a:t>
            </a:r>
          </a:p>
          <a:p>
            <a:endParaRPr lang="en-US" sz="2800" dirty="0">
              <a:solidFill>
                <a:srgbClr val="008080"/>
              </a:solidFill>
            </a:endParaRPr>
          </a:p>
          <a:p>
            <a:pPr marL="457200" indent="-457200">
              <a:buFont typeface="Arial" panose="020B0604020202020204" pitchFamily="34" charset="0"/>
              <a:buChar char="•"/>
            </a:pPr>
            <a:r>
              <a:rPr lang="en-US" sz="2800" dirty="0">
                <a:solidFill>
                  <a:srgbClr val="008080"/>
                </a:solidFill>
              </a:rPr>
              <a:t>State government is not expected to be impacted. </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55</a:t>
            </a:fld>
            <a:endParaRPr lang="en-US" dirty="0">
              <a:solidFill>
                <a:prstClr val="black">
                  <a:tint val="75000"/>
                </a:prstClr>
              </a:solidFill>
            </a:endParaRPr>
          </a:p>
        </p:txBody>
      </p:sp>
    </p:spTree>
    <p:extLst>
      <p:ext uri="{BB962C8B-B14F-4D97-AF65-F5344CB8AC3E}">
        <p14:creationId xmlns="" xmlns:p14="http://schemas.microsoft.com/office/powerpoint/2010/main" val="295823134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416320"/>
          </a:xfrm>
          <a:prstGeom prst="rect">
            <a:avLst/>
          </a:prstGeom>
          <a:noFill/>
        </p:spPr>
        <p:txBody>
          <a:bodyPr wrap="square" rtlCol="0">
            <a:spAutoFit/>
          </a:bodyPr>
          <a:lstStyle/>
          <a:p>
            <a:r>
              <a:rPr lang="en-US" sz="2400" b="1" dirty="0" smtClean="0">
                <a:solidFill>
                  <a:srgbClr val="008080"/>
                </a:solidFill>
              </a:rPr>
              <a:t>Summary:</a:t>
            </a:r>
          </a:p>
          <a:p>
            <a:endParaRPr lang="en-US" sz="2400" b="1" dirty="0">
              <a:solidFill>
                <a:srgbClr val="008080"/>
              </a:solidFill>
            </a:endParaRPr>
          </a:p>
          <a:p>
            <a:pPr marL="457200" indent="-457200">
              <a:buFont typeface="Arial" panose="020B0604020202020204" pitchFamily="34" charset="0"/>
              <a:buChar char="•"/>
            </a:pPr>
            <a:r>
              <a:rPr lang="en-US" sz="2400" b="1" dirty="0" smtClean="0">
                <a:solidFill>
                  <a:srgbClr val="008080"/>
                </a:solidFill>
              </a:rPr>
              <a:t>State </a:t>
            </a:r>
            <a:r>
              <a:rPr lang="en-US" sz="2400" b="1" dirty="0">
                <a:solidFill>
                  <a:srgbClr val="008080"/>
                </a:solidFill>
              </a:rPr>
              <a:t>Government: </a:t>
            </a:r>
            <a:r>
              <a:rPr lang="en-US" sz="2400" dirty="0">
                <a:solidFill>
                  <a:srgbClr val="008080"/>
                </a:solidFill>
              </a:rPr>
              <a:t>No Impact </a:t>
            </a:r>
          </a:p>
          <a:p>
            <a:pPr marL="457200" indent="-457200">
              <a:buFont typeface="Arial" panose="020B0604020202020204" pitchFamily="34" charset="0"/>
              <a:buChar char="•"/>
            </a:pPr>
            <a:r>
              <a:rPr lang="en-US" sz="2400" b="1" dirty="0">
                <a:solidFill>
                  <a:srgbClr val="008080"/>
                </a:solidFill>
              </a:rPr>
              <a:t>Local Government: </a:t>
            </a:r>
            <a:r>
              <a:rPr lang="en-US" sz="2400" dirty="0">
                <a:solidFill>
                  <a:srgbClr val="008080"/>
                </a:solidFill>
              </a:rPr>
              <a:t>Indirect Fiscal Cost</a:t>
            </a:r>
          </a:p>
          <a:p>
            <a:pPr marL="457200" indent="-457200">
              <a:buFont typeface="Arial" panose="020B0604020202020204" pitchFamily="34" charset="0"/>
              <a:buChar char="•"/>
            </a:pPr>
            <a:r>
              <a:rPr lang="en-US" sz="2400" b="1" dirty="0" smtClean="0">
                <a:solidFill>
                  <a:srgbClr val="008080"/>
                </a:solidFill>
              </a:rPr>
              <a:t>Non-Small </a:t>
            </a:r>
            <a:r>
              <a:rPr lang="en-US" sz="2400" b="1" dirty="0">
                <a:solidFill>
                  <a:srgbClr val="008080"/>
                </a:solidFill>
              </a:rPr>
              <a:t>Businesses: </a:t>
            </a:r>
            <a:r>
              <a:rPr lang="en-US" sz="2400" dirty="0">
                <a:solidFill>
                  <a:srgbClr val="008080"/>
                </a:solidFill>
              </a:rPr>
              <a:t>No Impact</a:t>
            </a:r>
          </a:p>
          <a:p>
            <a:pPr marL="457200" indent="-457200">
              <a:buFont typeface="Arial" panose="020B0604020202020204" pitchFamily="34" charset="0"/>
              <a:buChar char="•"/>
            </a:pPr>
            <a:r>
              <a:rPr lang="en-US" sz="2400" b="1" dirty="0">
                <a:solidFill>
                  <a:srgbClr val="008080"/>
                </a:solidFill>
              </a:rPr>
              <a:t>Other “Persons”</a:t>
            </a:r>
          </a:p>
          <a:p>
            <a:pPr marL="914400" lvl="1" indent="-457200">
              <a:buFont typeface="Wingdings" panose="05000000000000000000" pitchFamily="2" charset="2"/>
              <a:buChar char="§"/>
            </a:pPr>
            <a:r>
              <a:rPr lang="en-US" sz="2400" dirty="0">
                <a:solidFill>
                  <a:srgbClr val="008080"/>
                </a:solidFill>
              </a:rPr>
              <a:t>Charitable Organizations: Direct Non-Fiscal Benefit</a:t>
            </a:r>
          </a:p>
          <a:p>
            <a:pPr marL="914400" lvl="1" indent="-457200">
              <a:buFont typeface="Wingdings" panose="05000000000000000000" pitchFamily="2" charset="2"/>
              <a:buChar char="§"/>
            </a:pPr>
            <a:r>
              <a:rPr lang="en-US" sz="2400" dirty="0">
                <a:solidFill>
                  <a:srgbClr val="008080"/>
                </a:solidFill>
              </a:rPr>
              <a:t>Disadvantaged Groups: Indirect Non-Fiscal Benefit</a:t>
            </a:r>
          </a:p>
          <a:p>
            <a:pPr marL="914400" lvl="1" indent="-457200">
              <a:buFont typeface="Wingdings" panose="05000000000000000000" pitchFamily="2" charset="2"/>
              <a:buChar char="§"/>
            </a:pPr>
            <a:r>
              <a:rPr lang="en-US" sz="2400" dirty="0">
                <a:solidFill>
                  <a:srgbClr val="008080"/>
                </a:solidFill>
              </a:rPr>
              <a:t>Volunteers: Indirect Fiscal Benefit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56</a:t>
            </a:fld>
            <a:endParaRPr lang="en-US" dirty="0">
              <a:solidFill>
                <a:prstClr val="black">
                  <a:tint val="75000"/>
                </a:prstClr>
              </a:solidFill>
            </a:endParaRPr>
          </a:p>
        </p:txBody>
      </p:sp>
    </p:spTree>
    <p:extLst>
      <p:ext uri="{BB962C8B-B14F-4D97-AF65-F5344CB8AC3E}">
        <p14:creationId xmlns="" xmlns:p14="http://schemas.microsoft.com/office/powerpoint/2010/main" val="39537118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2: Count the Number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154984"/>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008080"/>
                </a:solidFill>
              </a:rPr>
              <a:t>To find the number of charitable organizations affected, go to the NAICS website and search for the industry. The term “charities” didn’t yield the right results, but the term “homeless” provides the right industry. The NAICS code is </a:t>
            </a:r>
            <a:r>
              <a:rPr lang="en-US" sz="2200" dirty="0" smtClean="0">
                <a:solidFill>
                  <a:srgbClr val="008080"/>
                </a:solidFill>
              </a:rPr>
              <a:t>624221, </a:t>
            </a:r>
            <a:r>
              <a:rPr lang="en-US" sz="2200" dirty="0">
                <a:solidFill>
                  <a:srgbClr val="008080"/>
                </a:solidFill>
              </a:rPr>
              <a:t>and the industry is “Temporary Shelters</a:t>
            </a:r>
            <a:r>
              <a:rPr lang="en-US" sz="2200" dirty="0" smtClean="0">
                <a:solidFill>
                  <a:srgbClr val="008080"/>
                </a:solidFill>
              </a:rPr>
              <a:t>.”</a:t>
            </a:r>
          </a:p>
          <a:p>
            <a:endParaRPr lang="en-US" sz="2200" dirty="0">
              <a:solidFill>
                <a:srgbClr val="008080"/>
              </a:solidFill>
            </a:endParaRPr>
          </a:p>
          <a:p>
            <a:pPr marL="342900" indent="-342900">
              <a:buFont typeface="Arial" panose="020B0604020202020204" pitchFamily="34" charset="0"/>
              <a:buChar char="•"/>
            </a:pPr>
            <a:r>
              <a:rPr lang="en-US" sz="2200" dirty="0">
                <a:solidFill>
                  <a:srgbClr val="008080"/>
                </a:solidFill>
              </a:rPr>
              <a:t>Go to DWS’s </a:t>
            </a:r>
            <a:r>
              <a:rPr lang="en-US" sz="2200" dirty="0" err="1">
                <a:solidFill>
                  <a:srgbClr val="008080"/>
                </a:solidFill>
              </a:rPr>
              <a:t>FirmFind</a:t>
            </a:r>
            <a:r>
              <a:rPr lang="en-US" sz="2200" dirty="0">
                <a:solidFill>
                  <a:srgbClr val="008080"/>
                </a:solidFill>
              </a:rPr>
              <a:t> webpage and enter the code 624221. The results show </a:t>
            </a:r>
            <a:r>
              <a:rPr lang="en-US" sz="2200" dirty="0" smtClean="0">
                <a:solidFill>
                  <a:srgbClr val="008080"/>
                </a:solidFill>
              </a:rPr>
              <a:t>that </a:t>
            </a:r>
            <a:r>
              <a:rPr lang="en-US" sz="2200" b="1" dirty="0">
                <a:solidFill>
                  <a:srgbClr val="008080"/>
                </a:solidFill>
              </a:rPr>
              <a:t>24 temporary shelters </a:t>
            </a:r>
            <a:r>
              <a:rPr lang="en-US" sz="2200" dirty="0" smtClean="0">
                <a:solidFill>
                  <a:srgbClr val="008080"/>
                </a:solidFill>
              </a:rPr>
              <a:t>are</a:t>
            </a:r>
            <a:r>
              <a:rPr lang="en-US" sz="2200" b="1" dirty="0" smtClean="0">
                <a:solidFill>
                  <a:srgbClr val="008080"/>
                </a:solidFill>
              </a:rPr>
              <a:t> </a:t>
            </a:r>
            <a:r>
              <a:rPr lang="en-US" sz="2200" dirty="0" smtClean="0">
                <a:solidFill>
                  <a:srgbClr val="008080"/>
                </a:solidFill>
              </a:rPr>
              <a:t>in </a:t>
            </a:r>
            <a:r>
              <a:rPr lang="en-US" sz="2200" dirty="0">
                <a:solidFill>
                  <a:srgbClr val="008080"/>
                </a:solidFill>
              </a:rPr>
              <a:t>Utah that will be affected by the rule</a:t>
            </a:r>
            <a:r>
              <a:rPr lang="en-US" sz="2200" dirty="0" smtClean="0">
                <a:solidFill>
                  <a:srgbClr val="008080"/>
                </a:solidFill>
              </a:rPr>
              <a:t>.</a:t>
            </a:r>
          </a:p>
          <a:p>
            <a:endParaRPr lang="en-US" sz="2200" dirty="0">
              <a:solidFill>
                <a:srgbClr val="008080"/>
              </a:solidFill>
            </a:endParaRPr>
          </a:p>
          <a:p>
            <a:pPr marL="342900" indent="-342900">
              <a:buFont typeface="Arial" panose="020B0604020202020204" pitchFamily="34" charset="0"/>
              <a:buChar char="•"/>
            </a:pPr>
            <a:r>
              <a:rPr lang="en-US" sz="2200" dirty="0">
                <a:solidFill>
                  <a:srgbClr val="008080"/>
                </a:solidFill>
              </a:rPr>
              <a:t>The disadvantaged group is essentially the same as the homeless population. From DWS’s </a:t>
            </a:r>
            <a:r>
              <a:rPr lang="en-US" sz="2200" i="1" dirty="0">
                <a:solidFill>
                  <a:srgbClr val="008080"/>
                </a:solidFill>
              </a:rPr>
              <a:t>Comprehensive Report on Homelessness 2016</a:t>
            </a:r>
            <a:r>
              <a:rPr lang="en-US" sz="2200" dirty="0">
                <a:solidFill>
                  <a:srgbClr val="008080"/>
                </a:solidFill>
              </a:rPr>
              <a:t>, it was estimated </a:t>
            </a:r>
            <a:r>
              <a:rPr lang="en-US" sz="2200" dirty="0" smtClean="0">
                <a:solidFill>
                  <a:srgbClr val="008080"/>
                </a:solidFill>
              </a:rPr>
              <a:t>that approximately </a:t>
            </a:r>
            <a:r>
              <a:rPr lang="en-US" sz="2200" dirty="0">
                <a:solidFill>
                  <a:srgbClr val="008080"/>
                </a:solidFill>
              </a:rPr>
              <a:t>2,800 homeless people </a:t>
            </a:r>
            <a:r>
              <a:rPr lang="en-US" sz="2200" dirty="0" smtClean="0">
                <a:solidFill>
                  <a:srgbClr val="008080"/>
                </a:solidFill>
              </a:rPr>
              <a:t>were in </a:t>
            </a:r>
            <a:r>
              <a:rPr lang="en-US" sz="2200" dirty="0">
                <a:solidFill>
                  <a:srgbClr val="008080"/>
                </a:solidFill>
              </a:rPr>
              <a:t>Utah during 2016. Using this number, there are </a:t>
            </a:r>
            <a:r>
              <a:rPr lang="en-US" sz="2200" b="1" dirty="0">
                <a:solidFill>
                  <a:srgbClr val="008080"/>
                </a:solidFill>
              </a:rPr>
              <a:t>2,800 disadvantaged individuals</a:t>
            </a:r>
            <a:r>
              <a:rPr lang="en-US" sz="22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57</a:t>
            </a:fld>
            <a:endParaRPr lang="en-US" dirty="0">
              <a:solidFill>
                <a:prstClr val="black">
                  <a:tint val="75000"/>
                </a:prstClr>
              </a:solidFill>
            </a:endParaRPr>
          </a:p>
        </p:txBody>
      </p:sp>
    </p:spTree>
    <p:extLst>
      <p:ext uri="{BB962C8B-B14F-4D97-AF65-F5344CB8AC3E}">
        <p14:creationId xmlns="" xmlns:p14="http://schemas.microsoft.com/office/powerpoint/2010/main" val="23713327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2: Count the Number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To find the number of volunteers potentially impacted, check the fiscal note associated with the bill that produced the rule. House Bill 176 (2014 General Sessions) had a fiscal note attached that estimated </a:t>
            </a:r>
            <a:r>
              <a:rPr lang="en-US" sz="2400" b="1" dirty="0">
                <a:solidFill>
                  <a:srgbClr val="008080"/>
                </a:solidFill>
              </a:rPr>
              <a:t>100 volunteers </a:t>
            </a:r>
            <a:r>
              <a:rPr lang="en-US" sz="2400" dirty="0">
                <a:solidFill>
                  <a:srgbClr val="008080"/>
                </a:solidFill>
              </a:rPr>
              <a:t>would be impacted. </a:t>
            </a:r>
            <a:endParaRPr lang="en-US" sz="2400" dirty="0" smtClean="0">
              <a:solidFill>
                <a:srgbClr val="008080"/>
              </a:solidFill>
            </a:endParaRP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r>
              <a:rPr lang="en-US" sz="2400" dirty="0" smtClean="0">
                <a:solidFill>
                  <a:srgbClr val="008080"/>
                </a:solidFill>
              </a:rPr>
              <a:t>If </a:t>
            </a:r>
            <a:r>
              <a:rPr lang="en-US" sz="2400" dirty="0">
                <a:solidFill>
                  <a:srgbClr val="008080"/>
                </a:solidFill>
              </a:rPr>
              <a:t>a rule comes from a bill, </a:t>
            </a:r>
            <a:r>
              <a:rPr lang="en-US" sz="2400" b="1" dirty="0">
                <a:solidFill>
                  <a:srgbClr val="008080"/>
                </a:solidFill>
              </a:rPr>
              <a:t>the fiscal note should always be examined</a:t>
            </a:r>
            <a:r>
              <a:rPr lang="en-US" sz="2400" dirty="0">
                <a:solidFill>
                  <a:srgbClr val="008080"/>
                </a:solidFill>
              </a:rPr>
              <a:t>. However, fiscal notes are not always comprehensive and </a:t>
            </a:r>
            <a:r>
              <a:rPr lang="en-US" sz="2400" i="1" dirty="0">
                <a:solidFill>
                  <a:srgbClr val="008080"/>
                </a:solidFill>
              </a:rPr>
              <a:t>may not consider impacts to parties that need to be included in a regulatory impact analysis</a:t>
            </a:r>
            <a:r>
              <a:rPr lang="en-US" sz="2400" dirty="0">
                <a:solidFill>
                  <a:srgbClr val="008080"/>
                </a:solidFill>
              </a:rPr>
              <a:t>. If the fiscal note did not have an estimate of the number of volunteers impacted, the rules coordinator should contact several temporary shelters to get an estimate of how many volunteers usually work for them serving meals. </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58</a:t>
            </a:fld>
            <a:endParaRPr lang="en-US" dirty="0">
              <a:solidFill>
                <a:prstClr val="black">
                  <a:tint val="75000"/>
                </a:prstClr>
              </a:solidFill>
            </a:endParaRPr>
          </a:p>
        </p:txBody>
      </p:sp>
    </p:spTree>
    <p:extLst>
      <p:ext uri="{BB962C8B-B14F-4D97-AF65-F5344CB8AC3E}">
        <p14:creationId xmlns="" xmlns:p14="http://schemas.microsoft.com/office/powerpoint/2010/main" val="30228028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a:t>
            </a:r>
            <a:r>
              <a:rPr lang="en-US" sz="3200" b="1" kern="0" dirty="0">
                <a:solidFill>
                  <a:srgbClr val="008080"/>
                </a:solidFill>
                <a:latin typeface="Arial"/>
                <a:cs typeface="Arial"/>
                <a:sym typeface="Arial"/>
              </a:rPr>
              <a:t>3</a:t>
            </a:r>
            <a:r>
              <a:rPr kumimoji="0" lang="en-US" sz="3200" b="1" i="0" u="none" strike="noStrike" kern="0" cap="none" spc="0" normalizeH="0" baseline="0" noProof="0" dirty="0" smtClean="0">
                <a:ln>
                  <a:noFill/>
                </a:ln>
                <a:solidFill>
                  <a:srgbClr val="008080"/>
                </a:solidFill>
                <a:effectLst/>
                <a:uLnTx/>
                <a:uFillTx/>
                <a:latin typeface="Arial"/>
                <a:cs typeface="Arial"/>
                <a:sym typeface="Arial"/>
              </a:rPr>
              <a:t>: Estimate the Fiscal</a:t>
            </a:r>
            <a:r>
              <a:rPr kumimoji="0" lang="en-US" sz="3200" b="1" i="0" u="none" strike="noStrike" kern="0" cap="none" spc="0" normalizeH="0" noProof="0" dirty="0" smtClean="0">
                <a:ln>
                  <a:noFill/>
                </a:ln>
                <a:solidFill>
                  <a:srgbClr val="008080"/>
                </a:solidFill>
                <a:effectLst/>
                <a:uLnTx/>
                <a:uFillTx/>
                <a:latin typeface="Arial"/>
                <a:cs typeface="Arial"/>
                <a:sym typeface="Arial"/>
              </a:rPr>
              <a:t>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The </a:t>
            </a:r>
            <a:r>
              <a:rPr lang="en-US" sz="2400" dirty="0" smtClean="0">
                <a:solidFill>
                  <a:srgbClr val="008080"/>
                </a:solidFill>
              </a:rPr>
              <a:t>two </a:t>
            </a:r>
            <a:r>
              <a:rPr lang="en-US" sz="2400" dirty="0">
                <a:solidFill>
                  <a:srgbClr val="008080"/>
                </a:solidFill>
              </a:rPr>
              <a:t>groups that experience fiscal impacts are </a:t>
            </a:r>
            <a:r>
              <a:rPr lang="en-US" sz="2400" dirty="0" smtClean="0">
                <a:solidFill>
                  <a:srgbClr val="008080"/>
                </a:solidFill>
              </a:rPr>
              <a:t>volunteers and </a:t>
            </a:r>
            <a:r>
              <a:rPr lang="en-US" sz="2400" dirty="0">
                <a:solidFill>
                  <a:srgbClr val="008080"/>
                </a:solidFill>
              </a:rPr>
              <a:t>local </a:t>
            </a:r>
            <a:r>
              <a:rPr lang="en-US" sz="2400" dirty="0" smtClean="0">
                <a:solidFill>
                  <a:srgbClr val="008080"/>
                </a:solidFill>
              </a:rPr>
              <a:t>government. </a:t>
            </a:r>
            <a:r>
              <a:rPr lang="en-US" sz="2400" dirty="0">
                <a:solidFill>
                  <a:srgbClr val="008080"/>
                </a:solidFill>
              </a:rPr>
              <a:t>To come up with accurate estimates, we need to know how many individuals no </a:t>
            </a:r>
            <a:r>
              <a:rPr lang="en-US" sz="2400" dirty="0" smtClean="0">
                <a:solidFill>
                  <a:srgbClr val="008080"/>
                </a:solidFill>
              </a:rPr>
              <a:t>longer </a:t>
            </a:r>
            <a:r>
              <a:rPr lang="en-US" sz="2400" dirty="0">
                <a:solidFill>
                  <a:srgbClr val="008080"/>
                </a:solidFill>
              </a:rPr>
              <a:t>need food handler training and how many no longer need food safety manager training. We also need to know the fees, training costs, and who provides the training</a:t>
            </a:r>
            <a:r>
              <a:rPr lang="en-US" sz="2400" dirty="0" smtClean="0">
                <a:solidFill>
                  <a:srgbClr val="008080"/>
                </a:solidFill>
              </a:rPr>
              <a:t>.</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Contacting the local health department, a knowledgeable employee states that for all permits issued, roughly 80% are food handler permits and 20% are food safety manager permits. Based on this information, 80 volunteers are assumed to no longer need food handler permits and 20 no longer need food safety manager permits.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59</a:t>
            </a:fld>
            <a:endParaRPr lang="en-US" dirty="0">
              <a:solidFill>
                <a:prstClr val="black">
                  <a:tint val="75000"/>
                </a:prstClr>
              </a:solidFill>
            </a:endParaRPr>
          </a:p>
        </p:txBody>
      </p:sp>
    </p:spTree>
    <p:extLst>
      <p:ext uri="{BB962C8B-B14F-4D97-AF65-F5344CB8AC3E}">
        <p14:creationId xmlns="" xmlns:p14="http://schemas.microsoft.com/office/powerpoint/2010/main" val="4012448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154984"/>
          </a:xfrm>
          <a:prstGeom prst="rect">
            <a:avLst/>
          </a:prstGeom>
          <a:noFill/>
        </p:spPr>
        <p:txBody>
          <a:bodyPr wrap="square" rtlCol="0">
            <a:spAutoFit/>
          </a:bodyPr>
          <a:lstStyle/>
          <a:p>
            <a:r>
              <a:rPr lang="en-US" sz="2400" dirty="0" smtClean="0">
                <a:solidFill>
                  <a:srgbClr val="008080"/>
                </a:solidFill>
              </a:rPr>
              <a:t>The five classes of potentially affected parties are the following:</a:t>
            </a:r>
          </a:p>
          <a:p>
            <a:endParaRPr lang="en-US" sz="2400" dirty="0">
              <a:solidFill>
                <a:srgbClr val="008080"/>
              </a:solidFill>
            </a:endParaRPr>
          </a:p>
          <a:p>
            <a:pPr marL="342900" indent="-342900">
              <a:buFont typeface="+mj-lt"/>
              <a:buAutoNum type="arabicPeriod"/>
            </a:pPr>
            <a:r>
              <a:rPr lang="en-US" sz="2400" dirty="0" smtClean="0">
                <a:solidFill>
                  <a:srgbClr val="008080"/>
                </a:solidFill>
              </a:rPr>
              <a:t>State Government</a:t>
            </a:r>
          </a:p>
          <a:p>
            <a:pPr marL="342900" indent="-342900">
              <a:buFont typeface="+mj-lt"/>
              <a:buAutoNum type="arabicPeriod"/>
            </a:pPr>
            <a:r>
              <a:rPr lang="en-US" sz="2400" dirty="0" smtClean="0">
                <a:solidFill>
                  <a:srgbClr val="008080"/>
                </a:solidFill>
              </a:rPr>
              <a:t>Local Government</a:t>
            </a:r>
          </a:p>
          <a:p>
            <a:pPr marL="342900" indent="-342900">
              <a:buFont typeface="+mj-lt"/>
              <a:buAutoNum type="arabicPeriod"/>
            </a:pPr>
            <a:r>
              <a:rPr lang="en-US" sz="2400" dirty="0" smtClean="0">
                <a:solidFill>
                  <a:srgbClr val="008080"/>
                </a:solidFill>
              </a:rPr>
              <a:t>Small Businesses (fewer than 50 employees)</a:t>
            </a:r>
          </a:p>
          <a:p>
            <a:pPr marL="342900" indent="-342900">
              <a:buFont typeface="+mj-lt"/>
              <a:buAutoNum type="arabicPeriod"/>
            </a:pPr>
            <a:r>
              <a:rPr lang="en-US" sz="2400" dirty="0" smtClean="0">
                <a:solidFill>
                  <a:srgbClr val="008080"/>
                </a:solidFill>
              </a:rPr>
              <a:t>Non-Small Businesses (50 or more employees)</a:t>
            </a:r>
          </a:p>
          <a:p>
            <a:pPr marL="342900" indent="-342900">
              <a:buFont typeface="+mj-lt"/>
              <a:buAutoNum type="arabicPeriod"/>
            </a:pPr>
            <a:r>
              <a:rPr lang="en-US" sz="2400" dirty="0" smtClean="0">
                <a:solidFill>
                  <a:srgbClr val="008080"/>
                </a:solidFill>
              </a:rPr>
              <a:t>Other Persons (citizens, organizations, etc.)</a:t>
            </a:r>
          </a:p>
          <a:p>
            <a:pPr marL="342900" indent="-342900">
              <a:buFont typeface="+mj-lt"/>
              <a:buAutoNum type="arabicPeriod"/>
            </a:pPr>
            <a:endParaRPr lang="en-US" sz="2400" dirty="0">
              <a:solidFill>
                <a:srgbClr val="008080"/>
              </a:solidFill>
            </a:endParaRPr>
          </a:p>
          <a:p>
            <a:r>
              <a:rPr lang="en-US" sz="2400" dirty="0">
                <a:solidFill>
                  <a:srgbClr val="008080"/>
                </a:solidFill>
              </a:rPr>
              <a:t>T</a:t>
            </a:r>
            <a:r>
              <a:rPr lang="en-US" sz="2400" dirty="0" smtClean="0">
                <a:solidFill>
                  <a:srgbClr val="008080"/>
                </a:solidFill>
              </a:rPr>
              <a:t>o know which parties must be included in the analysis requires understanding the various  types of impacts and the identification procedure presented in the following slides.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 xmlns:p14="http://schemas.microsoft.com/office/powerpoint/2010/main" val="2891768230"/>
      </p:ext>
    </p:extLst>
  </p:cSld>
  <p:clrMapOvr>
    <a:masterClrMapping/>
  </p:clrMapOvr>
  <mc:AlternateContent xmlns:mc="http://schemas.openxmlformats.org/markup-compatibility/2006">
    <mc:Choice xmlns="" xmlns:p14="http://schemas.microsoft.com/office/powerpoint/2010/main" Requires="p14">
      <p:transition spd="slow" p14:dur="2000" advTm="1537"/>
    </mc:Choice>
    <mc:Fallback>
      <p:transition spd="slow" advTm="1537"/>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a:t>
            </a:r>
            <a:r>
              <a:rPr lang="en-US" sz="3200" b="1" kern="0" dirty="0">
                <a:solidFill>
                  <a:srgbClr val="008080"/>
                </a:solidFill>
                <a:latin typeface="Arial"/>
                <a:cs typeface="Arial"/>
                <a:sym typeface="Arial"/>
              </a:rPr>
              <a:t>3</a:t>
            </a:r>
            <a:r>
              <a:rPr kumimoji="0" lang="en-US" sz="3200" b="1" i="0" u="none" strike="noStrike" kern="0" cap="none" spc="0" normalizeH="0" baseline="0" noProof="0" dirty="0" smtClean="0">
                <a:ln>
                  <a:noFill/>
                </a:ln>
                <a:solidFill>
                  <a:srgbClr val="008080"/>
                </a:solidFill>
                <a:effectLst/>
                <a:uLnTx/>
                <a:uFillTx/>
                <a:latin typeface="Arial"/>
                <a:cs typeface="Arial"/>
                <a:sym typeface="Arial"/>
              </a:rPr>
              <a:t>: Estimate the Fiscal</a:t>
            </a:r>
            <a:r>
              <a:rPr kumimoji="0" lang="en-US" sz="3200" b="1" i="0" u="none" strike="noStrike" kern="0" cap="none" spc="0" normalizeH="0" noProof="0" dirty="0" smtClean="0">
                <a:ln>
                  <a:noFill/>
                </a:ln>
                <a:solidFill>
                  <a:srgbClr val="008080"/>
                </a:solidFill>
                <a:effectLst/>
                <a:uLnTx/>
                <a:uFillTx/>
                <a:latin typeface="Arial"/>
                <a:cs typeface="Arial"/>
                <a:sym typeface="Arial"/>
              </a:rPr>
              <a:t>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848503"/>
            <a:ext cx="10330196"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For either type of permit, the local health department collects a $15 application fee. In addition, local health departments offer food handler training for $10 per person. Local health departments do not offer food safety manager training, so those services are provided by private businesses. </a:t>
            </a:r>
            <a:endParaRPr lang="en-US" sz="2400" dirty="0" smtClean="0">
              <a:solidFill>
                <a:srgbClr val="008080"/>
              </a:solidFill>
            </a:endParaRPr>
          </a:p>
          <a:p>
            <a:endParaRPr lang="en-US" sz="1400" dirty="0">
              <a:solidFill>
                <a:srgbClr val="008080"/>
              </a:solidFill>
            </a:endParaRPr>
          </a:p>
          <a:p>
            <a:pPr marL="342900" indent="-342900">
              <a:buFont typeface="Arial" panose="020B0604020202020204" pitchFamily="34" charset="0"/>
              <a:buChar char="•"/>
            </a:pPr>
            <a:r>
              <a:rPr lang="en-US" sz="2400" dirty="0">
                <a:solidFill>
                  <a:srgbClr val="008080"/>
                </a:solidFill>
              </a:rPr>
              <a:t>The local health department also reports that half of all applicants for food handler permits take the training from the health department, while the rest use private </a:t>
            </a:r>
            <a:r>
              <a:rPr lang="en-US" sz="2400" dirty="0" smtClean="0">
                <a:solidFill>
                  <a:srgbClr val="008080"/>
                </a:solidFill>
              </a:rPr>
              <a:t>online training providers (see bullet point below). </a:t>
            </a:r>
            <a:r>
              <a:rPr lang="en-US" sz="2400" dirty="0">
                <a:solidFill>
                  <a:srgbClr val="008080"/>
                </a:solidFill>
              </a:rPr>
              <a:t>Local government will lose $1,500 in permit fees (100 x $15) and $400 in trainings (40 x $10). </a:t>
            </a:r>
            <a:r>
              <a:rPr lang="en-US" sz="2400" b="1" dirty="0">
                <a:solidFill>
                  <a:srgbClr val="008080"/>
                </a:solidFill>
              </a:rPr>
              <a:t>Thus, the indirect fiscal cost to local government is $1,900 per year</a:t>
            </a:r>
            <a:r>
              <a:rPr lang="en-US" sz="2400" dirty="0" smtClean="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60</a:t>
            </a:fld>
            <a:endParaRPr lang="en-US" dirty="0">
              <a:solidFill>
                <a:prstClr val="black">
                  <a:tint val="75000"/>
                </a:prstClr>
              </a:solidFill>
            </a:endParaRPr>
          </a:p>
        </p:txBody>
      </p:sp>
    </p:spTree>
    <p:extLst>
      <p:ext uri="{BB962C8B-B14F-4D97-AF65-F5344CB8AC3E}">
        <p14:creationId xmlns="" xmlns:p14="http://schemas.microsoft.com/office/powerpoint/2010/main" val="35789051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a:t>
            </a:r>
            <a:r>
              <a:rPr lang="en-US" sz="3200" b="1" kern="0" dirty="0">
                <a:solidFill>
                  <a:srgbClr val="008080"/>
                </a:solidFill>
                <a:latin typeface="Arial"/>
                <a:cs typeface="Arial"/>
                <a:sym typeface="Arial"/>
              </a:rPr>
              <a:t>3</a:t>
            </a:r>
            <a:r>
              <a:rPr kumimoji="0" lang="en-US" sz="3200" b="1" i="0" u="none" strike="noStrike" kern="0" cap="none" spc="0" normalizeH="0" baseline="0" noProof="0" dirty="0" smtClean="0">
                <a:ln>
                  <a:noFill/>
                </a:ln>
                <a:solidFill>
                  <a:srgbClr val="008080"/>
                </a:solidFill>
                <a:effectLst/>
                <a:uLnTx/>
                <a:uFillTx/>
                <a:latin typeface="Arial"/>
                <a:cs typeface="Arial"/>
                <a:sym typeface="Arial"/>
              </a:rPr>
              <a:t>: Estimate the Fiscal</a:t>
            </a:r>
            <a:r>
              <a:rPr kumimoji="0" lang="en-US" sz="3200" b="1" i="0" u="none" strike="noStrike" kern="0" cap="none" spc="0" normalizeH="0" noProof="0" dirty="0" smtClean="0">
                <a:ln>
                  <a:noFill/>
                </a:ln>
                <a:solidFill>
                  <a:srgbClr val="008080"/>
                </a:solidFill>
                <a:effectLst/>
                <a:uLnTx/>
                <a:uFillTx/>
                <a:latin typeface="Arial"/>
                <a:cs typeface="Arial"/>
                <a:sym typeface="Arial"/>
              </a:rPr>
              <a:t>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09342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Volunteers will no longer need to pay the $15 fee. The 80 who would have purchased food handler training for $10 no longer need to purchase it. </a:t>
            </a:r>
            <a:r>
              <a:rPr lang="en-US" sz="2400" dirty="0" smtClean="0">
                <a:solidFill>
                  <a:srgbClr val="008080"/>
                </a:solidFill>
              </a:rPr>
              <a:t>After researching online, we assess food </a:t>
            </a:r>
            <a:r>
              <a:rPr lang="en-US" sz="2400" dirty="0">
                <a:solidFill>
                  <a:srgbClr val="008080"/>
                </a:solidFill>
              </a:rPr>
              <a:t>safety manager training costs roughly $100 and 20 volunteers will no longer need to purchase it</a:t>
            </a:r>
            <a:r>
              <a:rPr lang="en-US" sz="2400" dirty="0" smtClean="0">
                <a:solidFill>
                  <a:srgbClr val="008080"/>
                </a:solidFill>
              </a:rPr>
              <a:t>.</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Volunteers benefit from not having to pay $1,500 (100 x $15) in fees to the local health departments. They also benefit by $800 (80 x $10) for not having to buy food handler trainings and by $2,000 (20 x $100) for not having to buy food safety manager trainings. </a:t>
            </a:r>
            <a:r>
              <a:rPr lang="en-US" sz="2400" b="1" dirty="0">
                <a:solidFill>
                  <a:srgbClr val="008080"/>
                </a:solidFill>
              </a:rPr>
              <a:t>Therefore, volunteers experience an indirect fiscal benefit of $4,300 per year</a:t>
            </a:r>
            <a:r>
              <a:rPr lang="en-US" sz="2400" b="1" dirty="0" smtClean="0">
                <a:solidFill>
                  <a:srgbClr val="008080"/>
                </a:solidFill>
              </a:rPr>
              <a:t>.</a:t>
            </a:r>
          </a:p>
          <a:p>
            <a:endParaRPr lang="en-US" sz="20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61</a:t>
            </a:fld>
            <a:endParaRPr lang="en-US" dirty="0">
              <a:solidFill>
                <a:prstClr val="black">
                  <a:tint val="75000"/>
                </a:prstClr>
              </a:solidFill>
            </a:endParaRPr>
          </a:p>
        </p:txBody>
      </p:sp>
    </p:spTree>
    <p:extLst>
      <p:ext uri="{BB962C8B-B14F-4D97-AF65-F5344CB8AC3E}">
        <p14:creationId xmlns="" xmlns:p14="http://schemas.microsoft.com/office/powerpoint/2010/main" val="34804936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031873"/>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7. Aggregate anticipated cost or savings to</a:t>
            </a:r>
            <a:r>
              <a:rPr lang="en-US" sz="2400" b="1" dirty="0" smtClean="0">
                <a:solidFill>
                  <a:srgbClr val="008080"/>
                </a:solidFill>
              </a:rPr>
              <a:t>:</a:t>
            </a:r>
          </a:p>
          <a:p>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A. State Budget: </a:t>
            </a:r>
            <a:r>
              <a:rPr lang="en-US" sz="2400" dirty="0">
                <a:solidFill>
                  <a:srgbClr val="008080"/>
                </a:solidFill>
              </a:rPr>
              <a:t>This rule is not expected to have any impacts on state government revenues or </a:t>
            </a:r>
            <a:r>
              <a:rPr lang="en-US" sz="2400" dirty="0" smtClean="0">
                <a:solidFill>
                  <a:srgbClr val="008080"/>
                </a:solidFill>
              </a:rPr>
              <a:t>expenditures as food handler permit/ food safety manager training is not offered by the state.</a:t>
            </a:r>
          </a:p>
          <a:p>
            <a:pPr lvl="1"/>
            <a:endParaRPr lang="en-US" sz="800" dirty="0">
              <a:solidFill>
                <a:srgbClr val="008080"/>
              </a:solidFill>
            </a:endParaRPr>
          </a:p>
          <a:p>
            <a:pPr marL="800100" lvl="1" indent="-342900">
              <a:buFont typeface="Arial" panose="020B0604020202020204" pitchFamily="34" charset="0"/>
              <a:buChar char="•"/>
            </a:pPr>
            <a:r>
              <a:rPr lang="en-US" sz="2400" b="1" dirty="0">
                <a:solidFill>
                  <a:srgbClr val="008080"/>
                </a:solidFill>
              </a:rPr>
              <a:t>B. Local Government: </a:t>
            </a:r>
            <a:r>
              <a:rPr lang="en-US" sz="2400" dirty="0">
                <a:solidFill>
                  <a:srgbClr val="008080"/>
                </a:solidFill>
              </a:rPr>
              <a:t>Approximately 100 volunteers will no longer need to acquire food handler permits or food safety manager permits. The fee for either permit is $15, so local health departments will experience a loss of $1,500. In addition, approximately 40 individuals will no longer pay $10 for food handler training, which implies another cost of $400. The total anticipated cost to local government is estimated to be $1,900</a:t>
            </a:r>
            <a:r>
              <a:rPr lang="en-US" sz="2400" dirty="0" smtClean="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62</a:t>
            </a:fld>
            <a:endParaRPr lang="en-US" dirty="0">
              <a:solidFill>
                <a:prstClr val="black">
                  <a:tint val="75000"/>
                </a:prstClr>
              </a:solidFill>
            </a:endParaRPr>
          </a:p>
        </p:txBody>
      </p:sp>
    </p:spTree>
    <p:extLst>
      <p:ext uri="{BB962C8B-B14F-4D97-AF65-F5344CB8AC3E}">
        <p14:creationId xmlns="" xmlns:p14="http://schemas.microsoft.com/office/powerpoint/2010/main" val="5606210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2062103"/>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7. Aggregate anticipated cost or savings to</a:t>
            </a:r>
            <a:r>
              <a:rPr lang="en-US" sz="2400" b="1" dirty="0" smtClean="0">
                <a:solidFill>
                  <a:srgbClr val="008080"/>
                </a:solidFill>
              </a:rPr>
              <a:t>:</a:t>
            </a:r>
          </a:p>
          <a:p>
            <a:pPr marL="342900" indent="-342900">
              <a:buFont typeface="Arial" panose="020B0604020202020204" pitchFamily="34" charset="0"/>
              <a:buChar char="•"/>
            </a:pPr>
            <a:endParaRPr lang="en-US" sz="800" dirty="0">
              <a:solidFill>
                <a:srgbClr val="008080"/>
              </a:solidFill>
            </a:endParaRPr>
          </a:p>
          <a:p>
            <a:pPr marL="800100" lvl="1" indent="-342900">
              <a:buFont typeface="Arial" panose="020B0604020202020204" pitchFamily="34" charset="0"/>
              <a:buChar char="•"/>
            </a:pPr>
            <a:r>
              <a:rPr lang="en-US" sz="2400" b="1" dirty="0">
                <a:solidFill>
                  <a:srgbClr val="008080"/>
                </a:solidFill>
              </a:rPr>
              <a:t>C. Small Businesses</a:t>
            </a:r>
            <a:r>
              <a:rPr lang="en-US" sz="2400" b="1" dirty="0" smtClean="0">
                <a:solidFill>
                  <a:srgbClr val="008080"/>
                </a:solidFill>
              </a:rPr>
              <a:t>: </a:t>
            </a:r>
            <a:r>
              <a:rPr lang="en-US" sz="2400" dirty="0">
                <a:solidFill>
                  <a:srgbClr val="008080"/>
                </a:solidFill>
              </a:rPr>
              <a:t>No small </a:t>
            </a:r>
            <a:r>
              <a:rPr lang="en-US" sz="2400" dirty="0" smtClean="0">
                <a:solidFill>
                  <a:srgbClr val="008080"/>
                </a:solidFill>
              </a:rPr>
              <a:t>businesses engaging in the same immediate markets with charitable organizations in </a:t>
            </a:r>
            <a:r>
              <a:rPr lang="en-US" sz="2400" dirty="0">
                <a:solidFill>
                  <a:srgbClr val="008080"/>
                </a:solidFill>
              </a:rPr>
              <a:t>Utah are expected to be </a:t>
            </a:r>
            <a:r>
              <a:rPr lang="en-US" sz="2400" dirty="0" smtClean="0">
                <a:solidFill>
                  <a:srgbClr val="008080"/>
                </a:solidFill>
              </a:rPr>
              <a:t>impacted because of this rule.</a:t>
            </a:r>
            <a:endParaRPr lang="en-US" sz="2400" dirty="0">
              <a:solidFill>
                <a:srgbClr val="008080"/>
              </a:solidFill>
            </a:endParaRPr>
          </a:p>
          <a:p>
            <a:pPr lvl="1"/>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63</a:t>
            </a:fld>
            <a:endParaRPr lang="en-US" dirty="0">
              <a:solidFill>
                <a:prstClr val="black">
                  <a:tint val="75000"/>
                </a:prstClr>
              </a:solidFill>
            </a:endParaRPr>
          </a:p>
        </p:txBody>
      </p:sp>
    </p:spTree>
    <p:extLst>
      <p:ext uri="{BB962C8B-B14F-4D97-AF65-F5344CB8AC3E}">
        <p14:creationId xmlns="" xmlns:p14="http://schemas.microsoft.com/office/powerpoint/2010/main" val="34901873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539430"/>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7. Aggregate anticipated cost or savings to</a:t>
            </a:r>
            <a:r>
              <a:rPr lang="en-US" sz="2400" b="1" dirty="0" smtClean="0">
                <a:solidFill>
                  <a:srgbClr val="008080"/>
                </a:solidFill>
              </a:rPr>
              <a:t>:</a:t>
            </a:r>
          </a:p>
          <a:p>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D. Other Persons: </a:t>
            </a:r>
            <a:r>
              <a:rPr lang="en-US" sz="2400" dirty="0">
                <a:solidFill>
                  <a:srgbClr val="008080"/>
                </a:solidFill>
              </a:rPr>
              <a:t>Of an estimated 100 volunteers, 80 will no longer pay $25 to acquire food handler permits and 20 will no longer need to pay $115 for food safety manager permits. Volunteers will receive an indirect fiscal benefit of $4,300. As many as 24 charitable groups may experience an increase in volunteers that allows them to serve more meals, which is a direct non-fiscal benefit to these groups. Furthermore, up to 2,800 disadvantaged individuals will experience an indirect non-fiscal benefit in the form of receiving more </a:t>
            </a:r>
            <a:r>
              <a:rPr lang="en-US" sz="2400" dirty="0" smtClean="0">
                <a:solidFill>
                  <a:srgbClr val="008080"/>
                </a:solidFill>
              </a:rPr>
              <a:t>meals from the charitable organizations.</a:t>
            </a:r>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64</a:t>
            </a:fld>
            <a:endParaRPr lang="en-US" dirty="0">
              <a:solidFill>
                <a:prstClr val="black">
                  <a:tint val="75000"/>
                </a:prstClr>
              </a:solidFill>
            </a:endParaRPr>
          </a:p>
        </p:txBody>
      </p:sp>
    </p:spTree>
    <p:extLst>
      <p:ext uri="{BB962C8B-B14F-4D97-AF65-F5344CB8AC3E}">
        <p14:creationId xmlns="" xmlns:p14="http://schemas.microsoft.com/office/powerpoint/2010/main" val="212868108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2431435"/>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9. Department Head </a:t>
            </a:r>
            <a:r>
              <a:rPr lang="en-US" sz="2400" b="1" dirty="0" smtClean="0">
                <a:solidFill>
                  <a:srgbClr val="008080"/>
                </a:solidFill>
              </a:rPr>
              <a:t>Comments</a:t>
            </a:r>
          </a:p>
          <a:p>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A. Comments by the department head on the fiscal impact the rule may have on businesses</a:t>
            </a:r>
            <a:r>
              <a:rPr lang="en-US" sz="2400" b="1" dirty="0" smtClean="0">
                <a:solidFill>
                  <a:srgbClr val="008080"/>
                </a:solidFill>
              </a:rPr>
              <a:t>: </a:t>
            </a:r>
            <a:r>
              <a:rPr lang="en-US" sz="2400" dirty="0">
                <a:solidFill>
                  <a:srgbClr val="008080"/>
                </a:solidFill>
              </a:rPr>
              <a:t>After conducting a thorough analysis, it was determined that this proposed rule will not result in a fiscal impact to businesses.</a:t>
            </a:r>
          </a:p>
          <a:p>
            <a:pPr marL="800100" lvl="1" indent="-342900">
              <a:buFont typeface="Arial" panose="020B0604020202020204" pitchFamily="34" charset="0"/>
              <a:buChar char="•"/>
            </a:pPr>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65</a:t>
            </a:fld>
            <a:endParaRPr lang="en-US" dirty="0">
              <a:solidFill>
                <a:prstClr val="black">
                  <a:tint val="75000"/>
                </a:prstClr>
              </a:solidFill>
            </a:endParaRPr>
          </a:p>
        </p:txBody>
      </p:sp>
    </p:spTree>
    <p:extLst>
      <p:ext uri="{BB962C8B-B14F-4D97-AF65-F5344CB8AC3E}">
        <p14:creationId xmlns="" xmlns:p14="http://schemas.microsoft.com/office/powerpoint/2010/main" val="15995570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4: Record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66</a:t>
            </a:fld>
            <a:endParaRPr lang="en-US" dirty="0">
              <a:solidFill>
                <a:prstClr val="black">
                  <a:tint val="75000"/>
                </a:prstClr>
              </a:solidFill>
            </a:endParaRPr>
          </a:p>
        </p:txBody>
      </p:sp>
      <p:sp>
        <p:nvSpPr>
          <p:cNvPr id="14" name="TextBox 13"/>
          <p:cNvSpPr txBox="1"/>
          <p:nvPr/>
        </p:nvSpPr>
        <p:spPr>
          <a:xfrm>
            <a:off x="863334" y="1889519"/>
            <a:ext cx="4631774"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solidFill>
                  <a:srgbClr val="008080"/>
                </a:solidFill>
              </a:rPr>
              <a:t>15. Appendix 1 and 2</a:t>
            </a:r>
            <a:endParaRPr lang="en-US" sz="2400" dirty="0">
              <a:solidFill>
                <a:srgbClr val="008080"/>
              </a:solidFill>
            </a:endParaRPr>
          </a:p>
        </p:txBody>
      </p:sp>
      <p:pic>
        <p:nvPicPr>
          <p:cNvPr id="9" name="Picture 8"/>
          <p:cNvPicPr>
            <a:picLocks noChangeAspect="1"/>
          </p:cNvPicPr>
          <p:nvPr/>
        </p:nvPicPr>
        <p:blipFill>
          <a:blip r:embed="rId5" cstate="print"/>
          <a:stretch>
            <a:fillRect/>
          </a:stretch>
        </p:blipFill>
        <p:spPr>
          <a:xfrm>
            <a:off x="5768746" y="1747197"/>
            <a:ext cx="5455108" cy="4574721"/>
          </a:xfrm>
          <a:prstGeom prst="rect">
            <a:avLst/>
          </a:prstGeom>
        </p:spPr>
      </p:pic>
    </p:spTree>
    <p:extLst>
      <p:ext uri="{BB962C8B-B14F-4D97-AF65-F5344CB8AC3E}">
        <p14:creationId xmlns="" xmlns:p14="http://schemas.microsoft.com/office/powerpoint/2010/main" val="375000647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3200" b="0" i="0" u="none" strike="noStrike" kern="1200" cap="none" spc="0" normalizeH="0" baseline="0" noProof="0" dirty="0" smtClean="0">
                <a:ln>
                  <a:noFill/>
                </a:ln>
                <a:solidFill>
                  <a:prstClr val="white"/>
                </a:solidFill>
                <a:effectLst/>
                <a:uLnTx/>
                <a:uFillTx/>
                <a:latin typeface="Arial"/>
                <a:ea typeface="+mn-ea"/>
                <a:cs typeface="Arial"/>
                <a:sym typeface="Arial"/>
              </a:rPr>
              <a:t>Online Data Resources</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56833"/>
            <a:ext cx="10330196" cy="4401205"/>
          </a:xfrm>
          <a:prstGeom prst="rect">
            <a:avLst/>
          </a:prstGeom>
          <a:noFill/>
        </p:spPr>
        <p:txBody>
          <a:bodyPr wrap="square" rtlCol="0">
            <a:spAutoFit/>
          </a:bodyPr>
          <a:lstStyle/>
          <a:p>
            <a:pPr marL="457200" lvl="0" indent="-457200">
              <a:buFont typeface="Arial" panose="020B0604020202020204" pitchFamily="34" charset="0"/>
              <a:buChar char="•"/>
            </a:pPr>
            <a:r>
              <a:rPr kumimoji="0" lang="en-US" sz="2000" b="0" i="0" u="none" strike="noStrike" kern="0" cap="none" spc="0" normalizeH="0" baseline="0" noProof="0" dirty="0" smtClean="0">
                <a:ln>
                  <a:noFill/>
                </a:ln>
                <a:solidFill>
                  <a:srgbClr val="008080"/>
                </a:solidFill>
                <a:effectLst/>
                <a:uLnTx/>
                <a:uFillTx/>
                <a:cs typeface="Arial"/>
                <a:sym typeface="Arial"/>
              </a:rPr>
              <a:t>Census Bureau’s North American Industry Classification System (NAICS) page: </a:t>
            </a:r>
            <a:r>
              <a:rPr kumimoji="0" lang="en-US" sz="2000" b="0" i="0" u="none" strike="noStrike" kern="0" cap="none" spc="0" normalizeH="0" baseline="0" noProof="0" dirty="0" smtClean="0">
                <a:ln>
                  <a:noFill/>
                </a:ln>
                <a:solidFill>
                  <a:srgbClr val="008080"/>
                </a:solidFill>
                <a:effectLst/>
                <a:uLnTx/>
                <a:uFillTx/>
                <a:cs typeface="Arial"/>
                <a:sym typeface="Arial"/>
                <a:hlinkClick r:id="rId5"/>
              </a:rPr>
              <a:t>https://www.census.gov/eos/www/naics/</a:t>
            </a:r>
            <a:r>
              <a:rPr kumimoji="0" lang="en-US" sz="2000" b="0" i="0" u="none" strike="noStrike" kern="0" cap="none" spc="0" normalizeH="0" baseline="0" noProof="0" dirty="0" smtClean="0">
                <a:ln>
                  <a:noFill/>
                </a:ln>
                <a:solidFill>
                  <a:srgbClr val="008080"/>
                </a:solidFill>
                <a:effectLst/>
                <a:uLnTx/>
                <a:uFillTx/>
                <a:cs typeface="Arial"/>
                <a:sym typeface="Arial"/>
              </a:rPr>
              <a:t> </a:t>
            </a:r>
          </a:p>
          <a:p>
            <a:pPr marL="457200" lvl="0" indent="-457200">
              <a:buFont typeface="Arial" panose="020B0604020202020204" pitchFamily="34" charset="0"/>
              <a:buChar char="•"/>
            </a:pPr>
            <a:r>
              <a:rPr kumimoji="0" lang="en-US" sz="2000" b="0" i="0" u="none" strike="noStrike" kern="0" cap="none" spc="0" normalizeH="0" baseline="0" noProof="0" dirty="0" smtClean="0">
                <a:ln>
                  <a:noFill/>
                </a:ln>
                <a:solidFill>
                  <a:srgbClr val="008080"/>
                </a:solidFill>
                <a:effectLst/>
                <a:uLnTx/>
                <a:uFillTx/>
                <a:cs typeface="Arial"/>
                <a:sym typeface="Arial"/>
              </a:rPr>
              <a:t>Department of Workforce Services’ </a:t>
            </a:r>
            <a:r>
              <a:rPr kumimoji="0" lang="en-US" sz="2000" b="0" i="0" u="none" strike="noStrike" kern="0" cap="none" spc="0" normalizeH="0" baseline="0" noProof="0" dirty="0" err="1" smtClean="0">
                <a:ln>
                  <a:noFill/>
                </a:ln>
                <a:solidFill>
                  <a:srgbClr val="008080"/>
                </a:solidFill>
                <a:effectLst/>
                <a:uLnTx/>
                <a:uFillTx/>
                <a:cs typeface="Arial"/>
                <a:sym typeface="Arial"/>
              </a:rPr>
              <a:t>FirmFind</a:t>
            </a:r>
            <a:r>
              <a:rPr kumimoji="0" lang="en-US" sz="2000" b="0" i="0" u="none" strike="noStrike" kern="0" cap="none" spc="0" normalizeH="0" baseline="0" noProof="0" dirty="0" smtClean="0">
                <a:ln>
                  <a:noFill/>
                </a:ln>
                <a:solidFill>
                  <a:srgbClr val="008080"/>
                </a:solidFill>
                <a:effectLst/>
                <a:uLnTx/>
                <a:uFillTx/>
                <a:cs typeface="Arial"/>
                <a:sym typeface="Arial"/>
              </a:rPr>
              <a:t>: </a:t>
            </a:r>
            <a:r>
              <a:rPr kumimoji="0" lang="en-US" sz="2000" b="0" i="0" u="none" strike="noStrike" kern="0" cap="none" spc="0" normalizeH="0" baseline="0" noProof="0" dirty="0" smtClean="0">
                <a:ln>
                  <a:noFill/>
                </a:ln>
                <a:solidFill>
                  <a:srgbClr val="008080"/>
                </a:solidFill>
                <a:effectLst/>
                <a:uLnTx/>
                <a:uFillTx/>
                <a:cs typeface="Arial"/>
                <a:sym typeface="Arial"/>
                <a:hlinkClick r:id="rId6"/>
              </a:rPr>
              <a:t>https://jobs.utah.gov/jsp/firmfind/welcome.do</a:t>
            </a:r>
            <a:endParaRPr kumimoji="0" lang="en-US" sz="2000" b="0" i="0" u="none" strike="noStrike" kern="0" cap="none" spc="0" normalizeH="0" baseline="0" noProof="0" dirty="0" smtClean="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smtClean="0">
                <a:ln>
                  <a:noFill/>
                </a:ln>
                <a:solidFill>
                  <a:srgbClr val="008080"/>
                </a:solidFill>
                <a:effectLst/>
                <a:uLnTx/>
                <a:uFillTx/>
                <a:cs typeface="Arial"/>
                <a:sym typeface="Arial"/>
              </a:rPr>
              <a:t>Department of Workforce Services Workforce Information: </a:t>
            </a:r>
            <a:r>
              <a:rPr kumimoji="0" lang="en-US" sz="2000" b="0" i="0" u="none" strike="noStrike" kern="0" cap="none" spc="0" normalizeH="0" baseline="0" noProof="0" dirty="0" smtClean="0">
                <a:ln>
                  <a:noFill/>
                </a:ln>
                <a:solidFill>
                  <a:srgbClr val="008080"/>
                </a:solidFill>
                <a:effectLst/>
                <a:uLnTx/>
                <a:uFillTx/>
                <a:cs typeface="Arial"/>
                <a:sym typeface="Arial"/>
                <a:hlinkClick r:id="rId7"/>
              </a:rPr>
              <a:t>https://jobs.utah.gov/wi/index.html</a:t>
            </a:r>
            <a:endParaRPr kumimoji="0" lang="en-US" sz="2000" b="0" i="0" u="none" strike="noStrike" kern="0" cap="none" spc="0" normalizeH="0" baseline="0" noProof="0" dirty="0" smtClean="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smtClean="0">
                <a:ln>
                  <a:noFill/>
                </a:ln>
                <a:solidFill>
                  <a:srgbClr val="008080"/>
                </a:solidFill>
                <a:effectLst/>
                <a:uLnTx/>
                <a:uFillTx/>
                <a:cs typeface="Arial"/>
                <a:sym typeface="Arial"/>
              </a:rPr>
              <a:t>Bureau of Labor Statistics: </a:t>
            </a:r>
            <a:r>
              <a:rPr kumimoji="0" lang="en-US" sz="2000" b="0" i="0" u="none" strike="noStrike" kern="0" cap="none" spc="0" normalizeH="0" baseline="0" noProof="0" dirty="0" smtClean="0">
                <a:ln>
                  <a:noFill/>
                </a:ln>
                <a:solidFill>
                  <a:srgbClr val="008080"/>
                </a:solidFill>
                <a:effectLst/>
                <a:uLnTx/>
                <a:uFillTx/>
                <a:cs typeface="Arial"/>
                <a:sym typeface="Arial"/>
                <a:hlinkClick r:id="rId8"/>
              </a:rPr>
              <a:t>https://www.bls.gov/</a:t>
            </a:r>
            <a:endParaRPr kumimoji="0" lang="en-US" sz="2000" b="0" i="0" u="none" strike="noStrike" kern="0" cap="none" spc="0" normalizeH="0" baseline="0" noProof="0" dirty="0" smtClean="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smtClean="0">
                <a:ln>
                  <a:noFill/>
                </a:ln>
                <a:solidFill>
                  <a:srgbClr val="008080"/>
                </a:solidFill>
                <a:effectLst/>
                <a:uLnTx/>
                <a:uFillTx/>
                <a:cs typeface="Arial"/>
                <a:sym typeface="Arial"/>
              </a:rPr>
              <a:t>Bureau of Economic Analysis: </a:t>
            </a:r>
            <a:r>
              <a:rPr kumimoji="0" lang="en-US" sz="2000" b="0" i="0" u="none" strike="noStrike" kern="0" cap="none" spc="0" normalizeH="0" baseline="0" noProof="0" dirty="0" smtClean="0">
                <a:ln>
                  <a:noFill/>
                </a:ln>
                <a:solidFill>
                  <a:srgbClr val="008080"/>
                </a:solidFill>
                <a:effectLst/>
                <a:uLnTx/>
                <a:uFillTx/>
                <a:cs typeface="Arial"/>
                <a:sym typeface="Arial"/>
                <a:hlinkClick r:id="rId9"/>
              </a:rPr>
              <a:t>https://www.bea.gov/</a:t>
            </a:r>
            <a:endParaRPr kumimoji="0" lang="en-US" sz="2000" b="0" i="0" u="none" strike="noStrike" kern="0" cap="none" spc="0" normalizeH="0" baseline="0" noProof="0" dirty="0" smtClean="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smtClean="0">
                <a:ln>
                  <a:noFill/>
                </a:ln>
                <a:solidFill>
                  <a:srgbClr val="008080"/>
                </a:solidFill>
                <a:effectLst/>
                <a:uLnTx/>
                <a:uFillTx/>
                <a:cs typeface="Arial"/>
                <a:sym typeface="Arial"/>
              </a:rPr>
              <a:t>Census Bureau’s American </a:t>
            </a:r>
            <a:r>
              <a:rPr kumimoji="0" lang="en-US" sz="2000" b="0" i="0" u="none" strike="noStrike" kern="0" cap="none" spc="0" normalizeH="0" baseline="0" noProof="0" dirty="0" err="1" smtClean="0">
                <a:ln>
                  <a:noFill/>
                </a:ln>
                <a:solidFill>
                  <a:srgbClr val="008080"/>
                </a:solidFill>
                <a:effectLst/>
                <a:uLnTx/>
                <a:uFillTx/>
                <a:cs typeface="Arial"/>
                <a:sym typeface="Arial"/>
              </a:rPr>
              <a:t>FactFinder</a:t>
            </a:r>
            <a:r>
              <a:rPr kumimoji="0" lang="en-US" sz="2000" b="0" i="0" u="none" strike="noStrike" kern="0" cap="none" spc="0" normalizeH="0" baseline="0" noProof="0" dirty="0" smtClean="0">
                <a:ln>
                  <a:noFill/>
                </a:ln>
                <a:solidFill>
                  <a:srgbClr val="008080"/>
                </a:solidFill>
                <a:effectLst/>
                <a:uLnTx/>
                <a:uFillTx/>
                <a:cs typeface="Arial"/>
                <a:sym typeface="Arial"/>
              </a:rPr>
              <a:t>: </a:t>
            </a:r>
            <a:r>
              <a:rPr kumimoji="0" lang="en-US" sz="2000" b="0" i="0" u="none" strike="noStrike" kern="0" cap="none" spc="0" normalizeH="0" baseline="0" noProof="0" dirty="0" smtClean="0">
                <a:ln>
                  <a:noFill/>
                </a:ln>
                <a:solidFill>
                  <a:srgbClr val="008080"/>
                </a:solidFill>
                <a:effectLst/>
                <a:uLnTx/>
                <a:uFillTx/>
                <a:cs typeface="Arial"/>
                <a:sym typeface="Arial"/>
                <a:hlinkClick r:id="rId10"/>
              </a:rPr>
              <a:t>https://factfinder.census.gov/faces/nav/jsf/pages/index.xhtml</a:t>
            </a:r>
            <a:endParaRPr kumimoji="0" lang="en-US" sz="2000" b="0" i="0" u="none" strike="noStrike" kern="0" cap="none" spc="0" normalizeH="0" baseline="0" noProof="0" dirty="0" smtClean="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err="1" smtClean="0">
                <a:ln>
                  <a:noFill/>
                </a:ln>
                <a:solidFill>
                  <a:srgbClr val="008080"/>
                </a:solidFill>
                <a:effectLst/>
                <a:uLnTx/>
                <a:uFillTx/>
                <a:cs typeface="Arial"/>
                <a:sym typeface="Arial"/>
              </a:rPr>
              <a:t>Kem</a:t>
            </a:r>
            <a:r>
              <a:rPr kumimoji="0" lang="en-US" sz="2000" b="0" i="0" u="none" strike="noStrike" kern="0" cap="none" spc="0" normalizeH="0" baseline="0" noProof="0" dirty="0" smtClean="0">
                <a:ln>
                  <a:noFill/>
                </a:ln>
                <a:solidFill>
                  <a:srgbClr val="008080"/>
                </a:solidFill>
                <a:effectLst/>
                <a:uLnTx/>
                <a:uFillTx/>
                <a:cs typeface="Arial"/>
                <a:sym typeface="Arial"/>
              </a:rPr>
              <a:t> C. Gardner Policy Institute: </a:t>
            </a:r>
            <a:r>
              <a:rPr kumimoji="0" lang="en-US" sz="2000" b="0" i="0" u="none" strike="noStrike" kern="0" cap="none" spc="0" normalizeH="0" baseline="0" noProof="0" dirty="0" smtClean="0">
                <a:ln>
                  <a:noFill/>
                </a:ln>
                <a:solidFill>
                  <a:srgbClr val="008080"/>
                </a:solidFill>
                <a:effectLst/>
                <a:uLnTx/>
                <a:uFillTx/>
                <a:cs typeface="Arial"/>
                <a:sym typeface="Arial"/>
                <a:hlinkClick r:id="rId11"/>
              </a:rPr>
              <a:t>http://gardner.utah.edu/</a:t>
            </a:r>
            <a:endParaRPr kumimoji="0" lang="en-US" sz="2000" b="0" i="0" u="none" strike="noStrike" kern="0" cap="none" spc="0" normalizeH="0" baseline="0" noProof="0" dirty="0" smtClean="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smtClean="0">
                <a:ln>
                  <a:noFill/>
                </a:ln>
                <a:solidFill>
                  <a:srgbClr val="008080"/>
                </a:solidFill>
                <a:effectLst/>
                <a:uLnTx/>
                <a:uFillTx/>
                <a:cs typeface="Arial"/>
                <a:sym typeface="Arial"/>
              </a:rPr>
              <a:t>Utah State Tax Commission Economics and Statistical Unit: </a:t>
            </a:r>
            <a:r>
              <a:rPr kumimoji="0" lang="en-US" sz="2000" b="0" i="0" u="none" strike="noStrike" kern="0" cap="none" spc="0" normalizeH="0" baseline="0" noProof="0" dirty="0" smtClean="0">
                <a:ln>
                  <a:noFill/>
                </a:ln>
                <a:solidFill>
                  <a:srgbClr val="008080"/>
                </a:solidFill>
                <a:effectLst/>
                <a:uLnTx/>
                <a:uFillTx/>
                <a:cs typeface="Arial"/>
                <a:sym typeface="Arial"/>
                <a:hlinkClick r:id="rId12"/>
              </a:rPr>
              <a:t>http://tax.utah.gov/econstats</a:t>
            </a:r>
            <a:endParaRPr lang="en-US" sz="2000" kern="0" dirty="0">
              <a:solidFill>
                <a:srgbClr val="008080"/>
              </a:solidFill>
              <a:cs typeface="Arial"/>
              <a:sym typeface="Arial"/>
            </a:endParaRPr>
          </a:p>
          <a:p>
            <a:pPr marL="457200" indent="-457200">
              <a:buFont typeface="Arial" panose="020B0604020202020204" pitchFamily="34" charset="0"/>
              <a:buChar char="•"/>
            </a:pPr>
            <a:r>
              <a:rPr lang="en-US" sz="2000" kern="0" dirty="0" smtClean="0">
                <a:solidFill>
                  <a:srgbClr val="008080"/>
                </a:solidFill>
                <a:cs typeface="Arial"/>
                <a:sym typeface="Arial"/>
              </a:rPr>
              <a:t>Formatting Template for Appendix 1 and 2: </a:t>
            </a:r>
            <a:r>
              <a:rPr lang="en-US" sz="2000" kern="0" dirty="0">
                <a:solidFill>
                  <a:schemeClr val="bg1"/>
                </a:solidFill>
                <a:cs typeface="Arial"/>
                <a:sym typeface="Arial"/>
                <a:hlinkClick r:id="rId13"/>
              </a:rPr>
              <a:t>https://rules.utah.gov/agency-resources/</a:t>
            </a:r>
            <a:r>
              <a:rPr lang="en-US" sz="2000" kern="0" dirty="0">
                <a:solidFill>
                  <a:schemeClr val="bg1"/>
                </a:solidFill>
                <a:cs typeface="Arial"/>
                <a:sym typeface="Arial"/>
              </a:rPr>
              <a:t> </a:t>
            </a:r>
            <a:endParaRPr lang="en-US" sz="2000" kern="0" dirty="0" smtClean="0">
              <a:solidFill>
                <a:srgbClr val="008080"/>
              </a:solidFill>
              <a:cs typeface="Arial"/>
              <a:sym typeface="Arial"/>
            </a:endParaRPr>
          </a:p>
          <a:p>
            <a:pPr marL="971550" lvl="1" indent="-514350">
              <a:buFont typeface="+mj-lt"/>
              <a:buAutoNum type="romanLcPeriod"/>
            </a:pPr>
            <a:r>
              <a:rPr lang="en-US" sz="2000" kern="0" dirty="0" smtClean="0">
                <a:solidFill>
                  <a:srgbClr val="008080"/>
                </a:solidFill>
                <a:cs typeface="Arial"/>
                <a:sym typeface="Arial"/>
              </a:rPr>
              <a:t>Scroll down and download file </a:t>
            </a:r>
            <a:r>
              <a:rPr lang="en-US" sz="2000" kern="0" dirty="0">
                <a:solidFill>
                  <a:srgbClr val="008080"/>
                </a:solidFill>
                <a:cs typeface="Arial"/>
                <a:sym typeface="Arial"/>
              </a:rPr>
              <a:t>entitled “</a:t>
            </a:r>
            <a:r>
              <a:rPr lang="en-US" sz="2000" kern="0" dirty="0">
                <a:solidFill>
                  <a:srgbClr val="008080"/>
                </a:solidFill>
                <a:cs typeface="Arial"/>
              </a:rPr>
              <a:t>Fiscal Analysis Table Template to include within rules </a:t>
            </a:r>
            <a:r>
              <a:rPr lang="en-US" sz="2000" kern="0" dirty="0" smtClean="0">
                <a:solidFill>
                  <a:srgbClr val="008080"/>
                </a:solidFill>
                <a:cs typeface="Arial"/>
              </a:rPr>
              <a:t>(.</a:t>
            </a:r>
            <a:r>
              <a:rPr lang="en-US" sz="2000" kern="0" dirty="0">
                <a:solidFill>
                  <a:srgbClr val="008080"/>
                </a:solidFill>
                <a:cs typeface="Arial"/>
              </a:rPr>
              <a:t>rtf filings</a:t>
            </a:r>
            <a:r>
              <a:rPr lang="en-US" sz="2000" kern="0" dirty="0" smtClean="0">
                <a:solidFill>
                  <a:srgbClr val="008080"/>
                </a:solidFill>
                <a:cs typeface="Arial"/>
              </a:rPr>
              <a:t>)</a:t>
            </a:r>
            <a:endParaRPr lang="en-US" sz="2000" kern="0" dirty="0" smtClean="0">
              <a:solidFill>
                <a:srgbClr val="008080"/>
              </a:solidFill>
              <a:cs typeface="Arial"/>
              <a:sym typeface="Arial"/>
            </a:endParaRPr>
          </a:p>
        </p:txBody>
      </p:sp>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67</a:t>
            </a:fld>
            <a:endParaRPr lang="en-US" dirty="0">
              <a:solidFill>
                <a:prstClr val="black">
                  <a:tint val="75000"/>
                </a:prstClr>
              </a:solidFill>
            </a:endParaRPr>
          </a:p>
        </p:txBody>
      </p:sp>
    </p:spTree>
    <p:extLst>
      <p:ext uri="{BB962C8B-B14F-4D97-AF65-F5344CB8AC3E}">
        <p14:creationId xmlns="" xmlns:p14="http://schemas.microsoft.com/office/powerpoint/2010/main" val="299314826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3200" b="0" i="0" u="none" strike="noStrike" kern="1200" cap="none" spc="0" normalizeH="0" baseline="0" noProof="0" dirty="0" smtClean="0">
                <a:ln>
                  <a:noFill/>
                </a:ln>
                <a:solidFill>
                  <a:prstClr val="white"/>
                </a:solidFill>
                <a:effectLst/>
                <a:uLnTx/>
                <a:uFillTx/>
                <a:latin typeface="Arial"/>
                <a:ea typeface="+mn-ea"/>
                <a:cs typeface="Arial"/>
                <a:sym typeface="Arial"/>
              </a:rPr>
              <a:t>Contact</a:t>
            </a:r>
            <a:r>
              <a:rPr kumimoji="0" lang="en-US" sz="3200" b="0" i="0" u="none" strike="noStrike" kern="1200" cap="none" spc="0" normalizeH="0" noProof="0" dirty="0" smtClean="0">
                <a:ln>
                  <a:noFill/>
                </a:ln>
                <a:solidFill>
                  <a:prstClr val="white"/>
                </a:solidFill>
                <a:effectLst/>
                <a:uLnTx/>
                <a:uFillTx/>
                <a:latin typeface="Arial"/>
                <a:ea typeface="+mn-ea"/>
                <a:cs typeface="Arial"/>
                <a:sym typeface="Arial"/>
              </a:rPr>
              <a:t> Information</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357731"/>
            <a:ext cx="10330196" cy="4154984"/>
          </a:xfrm>
          <a:prstGeom prst="rect">
            <a:avLst/>
          </a:prstGeom>
          <a:noFill/>
        </p:spPr>
        <p:txBody>
          <a:bodyPr wrap="square" rtlCol="0">
            <a:spAutoFit/>
          </a:bodyPr>
          <a:lstStyle/>
          <a:p>
            <a:pPr lvl="0"/>
            <a:r>
              <a:rPr kumimoji="0" lang="en-US" sz="2400" b="0" i="0" u="none" strike="noStrike" kern="0" cap="none" spc="0" normalizeH="0" baseline="0" noProof="0" dirty="0" smtClean="0">
                <a:ln>
                  <a:noFill/>
                </a:ln>
                <a:solidFill>
                  <a:srgbClr val="008080"/>
                </a:solidFill>
                <a:effectLst/>
                <a:uLnTx/>
                <a:uFillTx/>
                <a:cs typeface="Arial"/>
                <a:sym typeface="Arial"/>
              </a:rPr>
              <a:t>Mike </a:t>
            </a:r>
            <a:r>
              <a:rPr kumimoji="0" lang="en-US" sz="2400" b="0" i="0" u="none" strike="noStrike" kern="0" cap="none" spc="0" normalizeH="0" baseline="0" noProof="0" dirty="0" err="1" smtClean="0">
                <a:ln>
                  <a:noFill/>
                </a:ln>
                <a:solidFill>
                  <a:srgbClr val="008080"/>
                </a:solidFill>
                <a:effectLst/>
                <a:uLnTx/>
                <a:uFillTx/>
                <a:cs typeface="Arial"/>
                <a:sym typeface="Arial"/>
              </a:rPr>
              <a:t>Broschinsky</a:t>
            </a:r>
            <a:r>
              <a:rPr kumimoji="0" lang="en-US" sz="2400" b="0" i="0" u="none" strike="noStrike" kern="0" cap="none" spc="0" normalizeH="0" baseline="0" noProof="0" dirty="0" smtClean="0">
                <a:ln>
                  <a:noFill/>
                </a:ln>
                <a:solidFill>
                  <a:srgbClr val="008080"/>
                </a:solidFill>
                <a:effectLst/>
                <a:uLnTx/>
                <a:uFillTx/>
                <a:cs typeface="Arial"/>
                <a:sym typeface="Arial"/>
              </a:rPr>
              <a:t>, Office of Administrative Rules</a:t>
            </a:r>
          </a:p>
          <a:p>
            <a:pPr lvl="0"/>
            <a:r>
              <a:rPr kumimoji="0" lang="en-US" sz="2400" b="0" i="0" u="none" strike="noStrike" kern="0" cap="none" spc="0" normalizeH="0" baseline="0" noProof="0" dirty="0" smtClean="0">
                <a:ln>
                  <a:noFill/>
                </a:ln>
                <a:solidFill>
                  <a:srgbClr val="008080"/>
                </a:solidFill>
                <a:effectLst/>
                <a:uLnTx/>
                <a:uFillTx/>
                <a:cs typeface="Arial"/>
                <a:sym typeface="Arial"/>
              </a:rPr>
              <a:t>Phone: (801) 538-3003</a:t>
            </a:r>
            <a:r>
              <a:rPr kumimoji="0" lang="en-US" sz="2400" b="0" i="0" u="none" strike="noStrike" kern="0" cap="none" spc="0" normalizeH="0" noProof="0" dirty="0" smtClean="0">
                <a:ln>
                  <a:noFill/>
                </a:ln>
                <a:solidFill>
                  <a:srgbClr val="008080"/>
                </a:solidFill>
                <a:effectLst/>
                <a:uLnTx/>
                <a:uFillTx/>
                <a:cs typeface="Arial"/>
                <a:sym typeface="Arial"/>
              </a:rPr>
              <a:t> |</a:t>
            </a:r>
            <a:r>
              <a:rPr kumimoji="0" lang="en-US" sz="2400" b="0" i="0" u="none" strike="noStrike" kern="0" cap="none" spc="0" normalizeH="0" baseline="0" noProof="0" dirty="0" smtClean="0">
                <a:ln>
                  <a:noFill/>
                </a:ln>
                <a:solidFill>
                  <a:srgbClr val="008080"/>
                </a:solidFill>
                <a:effectLst/>
                <a:uLnTx/>
                <a:uFillTx/>
                <a:cs typeface="Arial"/>
                <a:sym typeface="Arial"/>
              </a:rPr>
              <a:t> Email: </a:t>
            </a:r>
            <a:r>
              <a:rPr kumimoji="0" lang="en-US" sz="2400" b="0" i="0" u="none" strike="noStrike" kern="0" cap="none" spc="0" normalizeH="0" baseline="0" noProof="0" dirty="0" smtClean="0">
                <a:ln>
                  <a:noFill/>
                </a:ln>
                <a:solidFill>
                  <a:srgbClr val="008080"/>
                </a:solidFill>
                <a:effectLst/>
                <a:uLnTx/>
                <a:uFillTx/>
                <a:cs typeface="Arial"/>
                <a:sym typeface="Arial"/>
                <a:hlinkClick r:id="rId5"/>
              </a:rPr>
              <a:t>mbroschi@utah.gov</a:t>
            </a:r>
            <a:endParaRPr kumimoji="0" lang="en-US" sz="2400" b="0" i="0" u="none" strike="noStrike" kern="0" cap="none" spc="0" normalizeH="0" baseline="0" noProof="0" dirty="0" smtClean="0">
              <a:ln>
                <a:noFill/>
              </a:ln>
              <a:solidFill>
                <a:srgbClr val="008080"/>
              </a:solidFill>
              <a:effectLst/>
              <a:uLnTx/>
              <a:uFillTx/>
              <a:cs typeface="Arial"/>
              <a:sym typeface="Arial"/>
            </a:endParaRPr>
          </a:p>
          <a:p>
            <a:pPr lvl="0"/>
            <a:endParaRPr kumimoji="0" lang="en-US" sz="2400" b="0" i="0" u="none" strike="noStrike" kern="0" cap="none" spc="0" normalizeH="0" baseline="0" noProof="0" dirty="0" smtClean="0">
              <a:ln>
                <a:noFill/>
              </a:ln>
              <a:solidFill>
                <a:srgbClr val="008080"/>
              </a:solidFill>
              <a:effectLst/>
              <a:uLnTx/>
              <a:uFillTx/>
              <a:cs typeface="Arial"/>
              <a:sym typeface="Arial"/>
            </a:endParaRPr>
          </a:p>
          <a:p>
            <a:pPr lvl="0"/>
            <a:r>
              <a:rPr kumimoji="0" lang="en-US" sz="2400" b="0" i="0" u="none" strike="noStrike" kern="0" cap="none" spc="0" normalizeH="0" baseline="0" noProof="0" dirty="0" smtClean="0">
                <a:ln>
                  <a:noFill/>
                </a:ln>
                <a:solidFill>
                  <a:srgbClr val="008080"/>
                </a:solidFill>
                <a:effectLst/>
                <a:uLnTx/>
                <a:uFillTx/>
                <a:cs typeface="Arial"/>
                <a:sym typeface="Arial"/>
              </a:rPr>
              <a:t>Jeffrey Van </a:t>
            </a:r>
            <a:r>
              <a:rPr kumimoji="0" lang="en-US" sz="2400" b="0" i="0" u="none" strike="noStrike" kern="0" cap="none" spc="0" normalizeH="0" baseline="0" noProof="0" dirty="0" err="1" smtClean="0">
                <a:ln>
                  <a:noFill/>
                </a:ln>
                <a:solidFill>
                  <a:srgbClr val="008080"/>
                </a:solidFill>
                <a:effectLst/>
                <a:uLnTx/>
                <a:uFillTx/>
                <a:cs typeface="Arial"/>
                <a:sym typeface="Arial"/>
              </a:rPr>
              <a:t>Hulten</a:t>
            </a:r>
            <a:r>
              <a:rPr kumimoji="0" lang="en-US" sz="2400" b="0" i="0" u="none" strike="noStrike" kern="0" cap="none" spc="0" normalizeH="0" baseline="0" noProof="0" dirty="0" smtClean="0">
                <a:ln>
                  <a:noFill/>
                </a:ln>
                <a:solidFill>
                  <a:srgbClr val="008080"/>
                </a:solidFill>
                <a:effectLst/>
                <a:uLnTx/>
                <a:uFillTx/>
                <a:cs typeface="Arial"/>
                <a:sym typeface="Arial"/>
              </a:rPr>
              <a:t>, Governor’s Office of Economic Development</a:t>
            </a:r>
          </a:p>
          <a:p>
            <a:pPr lvl="0"/>
            <a:r>
              <a:rPr kumimoji="0" lang="en-US" sz="2400" b="0" i="0" u="none" strike="noStrike" kern="0" cap="none" spc="0" normalizeH="0" baseline="0" noProof="0" dirty="0" smtClean="0">
                <a:ln>
                  <a:noFill/>
                </a:ln>
                <a:solidFill>
                  <a:srgbClr val="008080"/>
                </a:solidFill>
                <a:effectLst/>
                <a:uLnTx/>
                <a:uFillTx/>
                <a:cs typeface="Arial"/>
                <a:sym typeface="Arial"/>
              </a:rPr>
              <a:t>Phone: (801) 673-9776</a:t>
            </a:r>
            <a:r>
              <a:rPr kumimoji="0" lang="en-US" sz="2400" b="0" i="0" u="none" strike="noStrike" kern="0" cap="none" spc="0" normalizeH="0" noProof="0" dirty="0" smtClean="0">
                <a:ln>
                  <a:noFill/>
                </a:ln>
                <a:solidFill>
                  <a:srgbClr val="008080"/>
                </a:solidFill>
                <a:effectLst/>
                <a:uLnTx/>
                <a:uFillTx/>
                <a:cs typeface="Arial"/>
                <a:sym typeface="Arial"/>
              </a:rPr>
              <a:t> | </a:t>
            </a:r>
            <a:r>
              <a:rPr kumimoji="0" lang="en-US" sz="2400" b="0" i="0" u="none" strike="noStrike" kern="0" cap="none" spc="0" normalizeH="0" baseline="0" noProof="0" dirty="0" smtClean="0">
                <a:ln>
                  <a:noFill/>
                </a:ln>
                <a:solidFill>
                  <a:srgbClr val="008080"/>
                </a:solidFill>
                <a:effectLst/>
                <a:uLnTx/>
                <a:uFillTx/>
                <a:cs typeface="Arial"/>
                <a:sym typeface="Arial"/>
              </a:rPr>
              <a:t>Email: </a:t>
            </a:r>
            <a:r>
              <a:rPr kumimoji="0" lang="en-US" sz="2400" b="0" i="0" u="none" strike="noStrike" kern="0" cap="none" spc="0" normalizeH="0" baseline="0" noProof="0" dirty="0" smtClean="0">
                <a:ln>
                  <a:noFill/>
                </a:ln>
                <a:solidFill>
                  <a:srgbClr val="008080"/>
                </a:solidFill>
                <a:effectLst/>
                <a:uLnTx/>
                <a:uFillTx/>
                <a:cs typeface="Arial"/>
                <a:sym typeface="Arial"/>
                <a:hlinkClick r:id="rId6"/>
              </a:rPr>
              <a:t>jeffreyvan@utah.gov</a:t>
            </a:r>
            <a:endParaRPr kumimoji="0" lang="en-US" sz="2400" b="0" i="0" u="none" strike="noStrike" kern="0" cap="none" spc="0" normalizeH="0" baseline="0" noProof="0" dirty="0" smtClean="0">
              <a:ln>
                <a:noFill/>
              </a:ln>
              <a:solidFill>
                <a:srgbClr val="008080"/>
              </a:solidFill>
              <a:effectLst/>
              <a:uLnTx/>
              <a:uFillTx/>
              <a:cs typeface="Arial"/>
              <a:sym typeface="Arial"/>
            </a:endParaRPr>
          </a:p>
          <a:p>
            <a:pPr lvl="0"/>
            <a:endParaRPr lang="en-US" sz="2400" kern="0" dirty="0">
              <a:solidFill>
                <a:srgbClr val="008080"/>
              </a:solidFill>
              <a:cs typeface="Arial"/>
              <a:sym typeface="Arial"/>
            </a:endParaRPr>
          </a:p>
          <a:p>
            <a:pPr lvl="0"/>
            <a:r>
              <a:rPr kumimoji="0" lang="en-US" sz="2400" b="0" i="0" u="none" strike="noStrike" kern="0" cap="none" spc="0" normalizeH="0" baseline="0" noProof="0" dirty="0" smtClean="0">
                <a:ln>
                  <a:noFill/>
                </a:ln>
                <a:solidFill>
                  <a:srgbClr val="008080"/>
                </a:solidFill>
                <a:effectLst/>
                <a:uLnTx/>
                <a:uFillTx/>
                <a:cs typeface="Arial"/>
                <a:sym typeface="Arial"/>
              </a:rPr>
              <a:t>Colby Oliverson, Governor’s Office of Management and Budget</a:t>
            </a:r>
          </a:p>
          <a:p>
            <a:pPr lvl="0"/>
            <a:r>
              <a:rPr lang="en-US" sz="2400" kern="0" dirty="0" smtClean="0">
                <a:solidFill>
                  <a:srgbClr val="008080"/>
                </a:solidFill>
                <a:cs typeface="Arial"/>
                <a:sym typeface="Arial"/>
              </a:rPr>
              <a:t>Phone: 801-891-8536 | Email: </a:t>
            </a:r>
            <a:r>
              <a:rPr lang="en-US" sz="2400" kern="0" dirty="0" smtClean="0">
                <a:solidFill>
                  <a:srgbClr val="008080"/>
                </a:solidFill>
                <a:cs typeface="Arial"/>
                <a:sym typeface="Arial"/>
                <a:hlinkClick r:id="rId7"/>
              </a:rPr>
              <a:t>coliverson@utah.gov</a:t>
            </a:r>
            <a:r>
              <a:rPr lang="en-US" sz="2400" kern="0" dirty="0" smtClean="0">
                <a:solidFill>
                  <a:srgbClr val="008080"/>
                </a:solidFill>
                <a:cs typeface="Arial"/>
                <a:sym typeface="Arial"/>
              </a:rPr>
              <a:t>	</a:t>
            </a:r>
          </a:p>
          <a:p>
            <a:pPr lvl="0"/>
            <a:endParaRPr kumimoji="0" lang="en-US" sz="2400" b="0" i="0" u="none" strike="noStrike" kern="0" cap="none" spc="0" normalizeH="0" baseline="0" noProof="0" dirty="0">
              <a:ln>
                <a:noFill/>
              </a:ln>
              <a:solidFill>
                <a:srgbClr val="008080"/>
              </a:solidFill>
              <a:effectLst/>
              <a:uLnTx/>
              <a:uFillTx/>
              <a:cs typeface="Arial"/>
              <a:sym typeface="Arial"/>
            </a:endParaRPr>
          </a:p>
          <a:p>
            <a:pPr lvl="0"/>
            <a:r>
              <a:rPr lang="en-US" sz="2400" kern="0" dirty="0">
                <a:solidFill>
                  <a:srgbClr val="008080"/>
                </a:solidFill>
                <a:cs typeface="Arial"/>
                <a:sym typeface="Arial"/>
              </a:rPr>
              <a:t>Nate Talley, Governor’s Office of Management and Budget</a:t>
            </a:r>
          </a:p>
          <a:p>
            <a:pPr lvl="0"/>
            <a:r>
              <a:rPr lang="en-US" sz="2400" kern="0" dirty="0">
                <a:solidFill>
                  <a:srgbClr val="008080"/>
                </a:solidFill>
                <a:cs typeface="Arial"/>
                <a:sym typeface="Arial"/>
              </a:rPr>
              <a:t>Phone: (801) 538-1556 | Email: </a:t>
            </a:r>
            <a:r>
              <a:rPr lang="en-US" sz="2400" kern="0" dirty="0" smtClean="0">
                <a:solidFill>
                  <a:srgbClr val="008080"/>
                </a:solidFill>
                <a:cs typeface="Arial"/>
                <a:sym typeface="Arial"/>
                <a:hlinkClick r:id="rId8"/>
              </a:rPr>
              <a:t>natetalley@utah.gov</a:t>
            </a:r>
            <a:endParaRPr lang="en-US" sz="2400" kern="0" dirty="0">
              <a:solidFill>
                <a:srgbClr val="008080"/>
              </a:solidFill>
              <a:cs typeface="Arial"/>
              <a:sym typeface="Arial"/>
            </a:endParaRPr>
          </a:p>
        </p:txBody>
      </p:sp>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68</a:t>
            </a:fld>
            <a:endParaRPr lang="en-US" dirty="0">
              <a:solidFill>
                <a:prstClr val="black">
                  <a:tint val="75000"/>
                </a:prstClr>
              </a:solidFill>
            </a:endParaRPr>
          </a:p>
        </p:txBody>
      </p:sp>
    </p:spTree>
    <p:extLst>
      <p:ext uri="{BB962C8B-B14F-4D97-AF65-F5344CB8AC3E}">
        <p14:creationId xmlns="" xmlns:p14="http://schemas.microsoft.com/office/powerpoint/2010/main" val="250500993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Properly Formatted RTF File</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9" name="Rectangle 8"/>
          <p:cNvSpPr/>
          <p:nvPr/>
        </p:nvSpPr>
        <p:spPr>
          <a:xfrm>
            <a:off x="863335" y="1444992"/>
            <a:ext cx="5110746" cy="2862322"/>
          </a:xfrm>
          <a:prstGeom prst="rect">
            <a:avLst/>
          </a:prstGeom>
        </p:spPr>
        <p:txBody>
          <a:bodyPr wrap="square">
            <a:spAutoFit/>
          </a:bodyPr>
          <a:lstStyle/>
          <a:p>
            <a:pPr marL="457200" indent="-457200">
              <a:buFont typeface="Arial" panose="020B0604020202020204" pitchFamily="34" charset="0"/>
              <a:buChar char="•"/>
            </a:pPr>
            <a:r>
              <a:rPr lang="en-US" sz="2000" kern="0" dirty="0">
                <a:solidFill>
                  <a:srgbClr val="008080"/>
                </a:solidFill>
                <a:cs typeface="Arial"/>
                <a:sym typeface="Arial"/>
              </a:rPr>
              <a:t>Formatting Template for Appendix 1 and 2</a:t>
            </a:r>
            <a:r>
              <a:rPr lang="en-US" sz="2000" kern="0" dirty="0" smtClean="0">
                <a:solidFill>
                  <a:srgbClr val="008080"/>
                </a:solidFill>
                <a:cs typeface="Arial"/>
                <a:sym typeface="Arial"/>
              </a:rPr>
              <a:t>: </a:t>
            </a:r>
            <a:r>
              <a:rPr lang="en-US" sz="2000" kern="0" dirty="0">
                <a:solidFill>
                  <a:schemeClr val="bg1"/>
                </a:solidFill>
                <a:cs typeface="Arial"/>
                <a:sym typeface="Arial"/>
                <a:hlinkClick r:id="rId5"/>
              </a:rPr>
              <a:t>https://rules.utah.gov/agency-resources/</a:t>
            </a:r>
            <a:r>
              <a:rPr lang="en-US" sz="2000" kern="0" dirty="0">
                <a:solidFill>
                  <a:schemeClr val="bg1"/>
                </a:solidFill>
                <a:cs typeface="Arial"/>
                <a:sym typeface="Arial"/>
              </a:rPr>
              <a:t> </a:t>
            </a:r>
            <a:endParaRPr lang="en-US" sz="2000" kern="0" dirty="0" smtClean="0">
              <a:solidFill>
                <a:schemeClr val="bg1"/>
              </a:solidFill>
              <a:cs typeface="Arial"/>
              <a:sym typeface="Arial"/>
            </a:endParaRPr>
          </a:p>
          <a:p>
            <a:endParaRPr lang="en-US" sz="2000" kern="0" dirty="0">
              <a:solidFill>
                <a:srgbClr val="008080"/>
              </a:solidFill>
              <a:cs typeface="Arial"/>
              <a:sym typeface="Arial"/>
            </a:endParaRPr>
          </a:p>
          <a:p>
            <a:pPr marL="971550" lvl="1" indent="-514350">
              <a:buFont typeface="+mj-lt"/>
              <a:buAutoNum type="romanLcPeriod"/>
            </a:pPr>
            <a:r>
              <a:rPr lang="en-US" sz="2000" kern="0" dirty="0">
                <a:solidFill>
                  <a:srgbClr val="008080"/>
                </a:solidFill>
                <a:cs typeface="Arial"/>
                <a:sym typeface="Arial"/>
              </a:rPr>
              <a:t>Scroll down and download </a:t>
            </a:r>
            <a:r>
              <a:rPr lang="en-US" sz="2000" kern="0" dirty="0" smtClean="0">
                <a:solidFill>
                  <a:srgbClr val="008080"/>
                </a:solidFill>
                <a:cs typeface="Arial"/>
                <a:sym typeface="Arial"/>
              </a:rPr>
              <a:t>the file </a:t>
            </a:r>
            <a:r>
              <a:rPr lang="en-US" sz="2000" kern="0" dirty="0">
                <a:solidFill>
                  <a:srgbClr val="008080"/>
                </a:solidFill>
                <a:cs typeface="Arial"/>
                <a:sym typeface="Arial"/>
              </a:rPr>
              <a:t>entitled “</a:t>
            </a:r>
            <a:r>
              <a:rPr lang="en-US" sz="2000" kern="0" dirty="0">
                <a:solidFill>
                  <a:srgbClr val="008080"/>
                </a:solidFill>
                <a:cs typeface="Arial"/>
              </a:rPr>
              <a:t>Fiscal Analysis Table Template to include within rules (.rtf filings</a:t>
            </a:r>
            <a:r>
              <a:rPr lang="en-US" sz="2000" kern="0" dirty="0" smtClean="0">
                <a:solidFill>
                  <a:srgbClr val="008080"/>
                </a:solidFill>
                <a:cs typeface="Arial"/>
              </a:rPr>
              <a:t>)</a:t>
            </a:r>
          </a:p>
          <a:p>
            <a:pPr marL="971550" lvl="1" indent="-514350">
              <a:buFont typeface="+mj-lt"/>
              <a:buAutoNum type="romanLcPeriod"/>
            </a:pPr>
            <a:r>
              <a:rPr lang="en-US" sz="2000" kern="0" dirty="0" smtClean="0">
                <a:solidFill>
                  <a:srgbClr val="008080"/>
                </a:solidFill>
                <a:cs typeface="Arial"/>
                <a:sym typeface="Arial"/>
              </a:rPr>
              <a:t>Remember to follow this formatting exactly (font, font size, table size).</a:t>
            </a:r>
            <a:endParaRPr lang="en-US" sz="2000" kern="0" dirty="0">
              <a:solidFill>
                <a:srgbClr val="008080"/>
              </a:solidFill>
              <a:cs typeface="Arial"/>
              <a:sym typeface="Arial"/>
            </a:endParaRPr>
          </a:p>
        </p:txBody>
      </p:sp>
      <p:pic>
        <p:nvPicPr>
          <p:cNvPr id="15" name="Picture 14"/>
          <p:cNvPicPr>
            <a:picLocks noChangeAspect="1"/>
          </p:cNvPicPr>
          <p:nvPr/>
        </p:nvPicPr>
        <p:blipFill>
          <a:blip r:embed="rId6" cstate="print"/>
          <a:stretch>
            <a:fillRect/>
          </a:stretch>
        </p:blipFill>
        <p:spPr>
          <a:xfrm>
            <a:off x="5974081" y="1170967"/>
            <a:ext cx="5709919" cy="5408073"/>
          </a:xfrm>
          <a:prstGeom prst="rect">
            <a:avLst/>
          </a:prstGeom>
        </p:spPr>
      </p:pic>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69</a:t>
            </a:fld>
            <a:endParaRPr lang="en-US" dirty="0">
              <a:solidFill>
                <a:prstClr val="black">
                  <a:tint val="75000"/>
                </a:prstClr>
              </a:solidFill>
            </a:endParaRPr>
          </a:p>
        </p:txBody>
      </p:sp>
    </p:spTree>
    <p:extLst>
      <p:ext uri="{BB962C8B-B14F-4D97-AF65-F5344CB8AC3E}">
        <p14:creationId xmlns="" xmlns:p14="http://schemas.microsoft.com/office/powerpoint/2010/main" val="812868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57817" y="1878766"/>
            <a:ext cx="10330197" cy="4539704"/>
          </a:xfrm>
          <a:prstGeom prst="rect">
            <a:avLst/>
          </a:prstGeom>
          <a:noFill/>
        </p:spPr>
        <p:txBody>
          <a:bodyPr wrap="square" rtlCol="0">
            <a:spAutoFit/>
          </a:bodyPr>
          <a:lstStyle/>
          <a:p>
            <a:pPr marL="457200" indent="-457200">
              <a:buFont typeface="Arial" panose="020B0604020202020204" pitchFamily="34" charset="0"/>
              <a:buChar char="•"/>
            </a:pPr>
            <a:r>
              <a:rPr lang="en-US" sz="2200" dirty="0" smtClean="0">
                <a:solidFill>
                  <a:srgbClr val="008080"/>
                </a:solidFill>
              </a:rPr>
              <a:t>Executive Order 2017-1 states that “each agency shall include as part of  the rule analysis the </a:t>
            </a:r>
            <a:r>
              <a:rPr lang="en-US" sz="2200" b="1" dirty="0">
                <a:solidFill>
                  <a:srgbClr val="008080"/>
                </a:solidFill>
              </a:rPr>
              <a:t>anticipated</a:t>
            </a:r>
            <a:r>
              <a:rPr lang="en-US" sz="2200" b="1" dirty="0" smtClean="0">
                <a:solidFill>
                  <a:srgbClr val="008080"/>
                </a:solidFill>
              </a:rPr>
              <a:t> </a:t>
            </a:r>
            <a:r>
              <a:rPr lang="en-US" sz="2200" b="1" u="sng" dirty="0" smtClean="0">
                <a:solidFill>
                  <a:srgbClr val="008080"/>
                </a:solidFill>
              </a:rPr>
              <a:t>costs</a:t>
            </a:r>
            <a:r>
              <a:rPr lang="en-US" sz="2200" b="1" dirty="0" smtClean="0">
                <a:solidFill>
                  <a:srgbClr val="008080"/>
                </a:solidFill>
              </a:rPr>
              <a:t> or </a:t>
            </a:r>
            <a:r>
              <a:rPr lang="en-US" sz="2200" b="1" u="sng" dirty="0" smtClean="0">
                <a:solidFill>
                  <a:srgbClr val="008080"/>
                </a:solidFill>
              </a:rPr>
              <a:t>savings</a:t>
            </a:r>
            <a:r>
              <a:rPr lang="en-US" sz="2200" b="1" dirty="0" smtClean="0">
                <a:solidFill>
                  <a:srgbClr val="008080"/>
                </a:solidFill>
              </a:rPr>
              <a:t> in terms of </a:t>
            </a:r>
            <a:r>
              <a:rPr lang="en-US" sz="2200" b="1" u="sng" dirty="0" smtClean="0">
                <a:solidFill>
                  <a:srgbClr val="008080"/>
                </a:solidFill>
              </a:rPr>
              <a:t>fiscal</a:t>
            </a:r>
            <a:r>
              <a:rPr lang="en-US" sz="2200" b="1" dirty="0" smtClean="0">
                <a:solidFill>
                  <a:srgbClr val="008080"/>
                </a:solidFill>
              </a:rPr>
              <a:t> and  </a:t>
            </a:r>
            <a:r>
              <a:rPr lang="en-US" sz="2200" b="1" u="sng" dirty="0" smtClean="0">
                <a:solidFill>
                  <a:srgbClr val="008080"/>
                </a:solidFill>
              </a:rPr>
              <a:t>non-fiscal</a:t>
            </a:r>
            <a:r>
              <a:rPr lang="en-US" sz="2200" b="1" dirty="0" smtClean="0">
                <a:solidFill>
                  <a:srgbClr val="008080"/>
                </a:solidFill>
              </a:rPr>
              <a:t> impacts and burdens a rule may have </a:t>
            </a:r>
            <a:r>
              <a:rPr lang="en-US" sz="2200" b="1" u="sng" dirty="0" smtClean="0">
                <a:solidFill>
                  <a:srgbClr val="008080"/>
                </a:solidFill>
              </a:rPr>
              <a:t>directly</a:t>
            </a:r>
            <a:r>
              <a:rPr lang="en-US" sz="2200" b="1" dirty="0" smtClean="0">
                <a:solidFill>
                  <a:srgbClr val="008080"/>
                </a:solidFill>
              </a:rPr>
              <a:t> and </a:t>
            </a:r>
            <a:r>
              <a:rPr lang="en-US" sz="2200" b="1" u="sng" dirty="0" smtClean="0">
                <a:solidFill>
                  <a:srgbClr val="008080"/>
                </a:solidFill>
              </a:rPr>
              <a:t>indirectly</a:t>
            </a:r>
            <a:r>
              <a:rPr lang="en-US" sz="2200" dirty="0" smtClean="0">
                <a:solidFill>
                  <a:srgbClr val="008080"/>
                </a:solidFill>
              </a:rPr>
              <a:t>  to” all affected parties.</a:t>
            </a:r>
          </a:p>
          <a:p>
            <a:endParaRPr lang="en-US" sz="1400" dirty="0" smtClean="0">
              <a:solidFill>
                <a:srgbClr val="008080"/>
              </a:solidFill>
            </a:endParaRPr>
          </a:p>
          <a:p>
            <a:pPr marL="457200" indent="-457200">
              <a:buFont typeface="Arial" panose="020B0604020202020204" pitchFamily="34" charset="0"/>
              <a:buChar char="•"/>
            </a:pPr>
            <a:r>
              <a:rPr lang="en-US" sz="2200" dirty="0" smtClean="0">
                <a:solidFill>
                  <a:srgbClr val="008080"/>
                </a:solidFill>
              </a:rPr>
              <a:t>The six terms above produce eight types of impacts:</a:t>
            </a:r>
          </a:p>
          <a:p>
            <a:pPr marL="457200" indent="-457200">
              <a:buFont typeface="Arial" panose="020B0604020202020204" pitchFamily="34" charset="0"/>
              <a:buChar char="•"/>
            </a:pPr>
            <a:endParaRPr lang="en-US" sz="2200" dirty="0">
              <a:solidFill>
                <a:srgbClr val="008080"/>
              </a:solidFill>
            </a:endParaRPr>
          </a:p>
          <a:p>
            <a:pPr marL="457200" indent="-457200">
              <a:buFont typeface="Arial" panose="020B0604020202020204" pitchFamily="34" charset="0"/>
              <a:buChar char="•"/>
            </a:pPr>
            <a:endParaRPr lang="en-US" sz="2200" dirty="0" smtClean="0">
              <a:solidFill>
                <a:srgbClr val="008080"/>
              </a:solidFill>
            </a:endParaRPr>
          </a:p>
          <a:p>
            <a:pPr marL="457200" indent="-457200">
              <a:buFont typeface="Arial" panose="020B0604020202020204" pitchFamily="34" charset="0"/>
              <a:buChar char="•"/>
            </a:pPr>
            <a:endParaRPr lang="en-US" sz="2200" dirty="0">
              <a:solidFill>
                <a:srgbClr val="008080"/>
              </a:solidFill>
            </a:endParaRPr>
          </a:p>
          <a:p>
            <a:pPr marL="457200" indent="-457200">
              <a:buFont typeface="Arial" panose="020B0604020202020204" pitchFamily="34" charset="0"/>
              <a:buChar char="•"/>
            </a:pPr>
            <a:endParaRPr lang="en-US" sz="2200" dirty="0" smtClean="0">
              <a:solidFill>
                <a:srgbClr val="008080"/>
              </a:solidFill>
            </a:endParaRPr>
          </a:p>
          <a:p>
            <a:pPr marL="457200" indent="-457200">
              <a:buFont typeface="Arial" panose="020B0604020202020204" pitchFamily="34" charset="0"/>
              <a:buChar char="•"/>
            </a:pPr>
            <a:endParaRPr lang="en-US" sz="2200" dirty="0">
              <a:solidFill>
                <a:srgbClr val="008080"/>
              </a:solidFill>
            </a:endParaRPr>
          </a:p>
          <a:p>
            <a:pPr marL="457200" indent="-457200">
              <a:buFont typeface="Arial" panose="020B0604020202020204" pitchFamily="34" charset="0"/>
              <a:buChar char="•"/>
            </a:pPr>
            <a:endParaRPr lang="en-US" sz="2200" dirty="0" smtClean="0">
              <a:solidFill>
                <a:srgbClr val="008080"/>
              </a:solidFill>
            </a:endParaRPr>
          </a:p>
          <a:p>
            <a:pPr marL="457200" indent="-457200">
              <a:spcBef>
                <a:spcPts val="600"/>
              </a:spcBef>
              <a:buFont typeface="Arial" panose="020B0604020202020204" pitchFamily="34" charset="0"/>
              <a:buChar char="•"/>
            </a:pPr>
            <a:r>
              <a:rPr lang="en-US" sz="2200" dirty="0" smtClean="0">
                <a:solidFill>
                  <a:srgbClr val="008080"/>
                </a:solidFill>
              </a:rPr>
              <a:t>Definitions of these terms will be presented in the following slides.</a:t>
            </a:r>
          </a:p>
          <a:p>
            <a:pPr marL="457200" indent="-457200">
              <a:buFont typeface="Arial" panose="020B0604020202020204" pitchFamily="34" charset="0"/>
              <a:buChar char="•"/>
            </a:pPr>
            <a:endParaRPr lang="en-US" sz="2800" dirty="0" smtClean="0">
              <a:solidFill>
                <a:srgbClr val="008080"/>
              </a:solidFill>
            </a:endParaRPr>
          </a:p>
        </p:txBody>
      </p:sp>
      <p:graphicFrame>
        <p:nvGraphicFramePr>
          <p:cNvPr id="13" name="object 4"/>
          <p:cNvGraphicFramePr>
            <a:graphicFrameLocks noGrp="1"/>
          </p:cNvGraphicFramePr>
          <p:nvPr>
            <p:extLst>
              <p:ext uri="{D42A27DB-BD31-4B8C-83A1-F6EECF244321}">
                <p14:modId xmlns="" xmlns:p14="http://schemas.microsoft.com/office/powerpoint/2010/main" val="823868796"/>
              </p:ext>
            </p:extLst>
          </p:nvPr>
        </p:nvGraphicFramePr>
        <p:xfrm>
          <a:off x="1688966" y="3595606"/>
          <a:ext cx="8667898" cy="1794128"/>
        </p:xfrm>
        <a:graphic>
          <a:graphicData uri="http://schemas.openxmlformats.org/drawingml/2006/table">
            <a:tbl>
              <a:tblPr firstRow="1" bandRow="1">
                <a:tableStyleId>{5940675A-B579-460E-94D1-54222C63F5DA}</a:tableStyleId>
              </a:tblPr>
              <a:tblGrid>
                <a:gridCol w="4333949">
                  <a:extLst>
                    <a:ext uri="{9D8B030D-6E8A-4147-A177-3AD203B41FA5}">
                      <a16:colId xmlns="" xmlns:a16="http://schemas.microsoft.com/office/drawing/2014/main" val="20000"/>
                    </a:ext>
                  </a:extLst>
                </a:gridCol>
                <a:gridCol w="4333949">
                  <a:extLst>
                    <a:ext uri="{9D8B030D-6E8A-4147-A177-3AD203B41FA5}">
                      <a16:colId xmlns="" xmlns:a16="http://schemas.microsoft.com/office/drawing/2014/main" val="20001"/>
                    </a:ext>
                  </a:extLst>
                </a:gridCol>
              </a:tblGrid>
              <a:tr h="448532">
                <a:tc>
                  <a:txBody>
                    <a:bodyPr/>
                    <a:lstStyle/>
                    <a:p>
                      <a:pPr marL="127000">
                        <a:lnSpc>
                          <a:spcPts val="2475"/>
                        </a:lnSpc>
                      </a:pPr>
                      <a:r>
                        <a:rPr sz="2000" dirty="0">
                          <a:solidFill>
                            <a:srgbClr val="008080"/>
                          </a:solidFill>
                        </a:rPr>
                        <a:t>1. </a:t>
                      </a:r>
                      <a:r>
                        <a:rPr sz="2000" spc="-5" dirty="0">
                          <a:solidFill>
                            <a:srgbClr val="008080"/>
                          </a:solidFill>
                        </a:rPr>
                        <a:t>Direct Fiscal</a:t>
                      </a:r>
                      <a:r>
                        <a:rPr sz="2000" spc="-100" dirty="0">
                          <a:solidFill>
                            <a:srgbClr val="008080"/>
                          </a:solidFill>
                        </a:rPr>
                        <a:t> </a:t>
                      </a:r>
                      <a:r>
                        <a:rPr sz="2000" spc="-10" dirty="0">
                          <a:solidFill>
                            <a:srgbClr val="008080"/>
                          </a:solidFill>
                        </a:rPr>
                        <a:t>Cost</a:t>
                      </a:r>
                      <a:endParaRPr sz="2000" dirty="0">
                        <a:solidFill>
                          <a:srgbClr val="008080"/>
                        </a:solidFill>
                        <a:latin typeface="Calibri"/>
                        <a:cs typeface="Calibri"/>
                      </a:endParaRPr>
                    </a:p>
                  </a:txBody>
                  <a:tcPr marL="0" marR="0" marT="0" marB="0" anchor="ctr"/>
                </a:tc>
                <a:tc>
                  <a:txBody>
                    <a:bodyPr/>
                    <a:lstStyle/>
                    <a:p>
                      <a:pPr marL="531495">
                        <a:lnSpc>
                          <a:spcPts val="2475"/>
                        </a:lnSpc>
                      </a:pPr>
                      <a:r>
                        <a:rPr sz="2000" dirty="0">
                          <a:solidFill>
                            <a:srgbClr val="008080"/>
                          </a:solidFill>
                        </a:rPr>
                        <a:t>5. </a:t>
                      </a:r>
                      <a:r>
                        <a:rPr sz="2000" spc="-5" dirty="0">
                          <a:solidFill>
                            <a:srgbClr val="008080"/>
                          </a:solidFill>
                        </a:rPr>
                        <a:t>Direct Fiscal</a:t>
                      </a:r>
                      <a:r>
                        <a:rPr sz="2000" spc="-105" dirty="0">
                          <a:solidFill>
                            <a:srgbClr val="008080"/>
                          </a:solidFill>
                        </a:rPr>
                        <a:t> </a:t>
                      </a:r>
                      <a:r>
                        <a:rPr sz="2000" spc="-5" dirty="0">
                          <a:solidFill>
                            <a:srgbClr val="008080"/>
                          </a:solidFill>
                        </a:rPr>
                        <a:t>Benefit</a:t>
                      </a:r>
                      <a:endParaRPr sz="2000" dirty="0">
                        <a:solidFill>
                          <a:srgbClr val="008080"/>
                        </a:solidFill>
                        <a:latin typeface="Calibri"/>
                        <a:cs typeface="Calibri"/>
                      </a:endParaRPr>
                    </a:p>
                  </a:txBody>
                  <a:tcPr marL="0" marR="0" marT="0" marB="0" anchor="ctr"/>
                </a:tc>
                <a:extLst>
                  <a:ext uri="{0D108BD9-81ED-4DB2-BD59-A6C34878D82A}">
                    <a16:rowId xmlns="" xmlns:a16="http://schemas.microsoft.com/office/drawing/2014/main" val="10000"/>
                  </a:ext>
                </a:extLst>
              </a:tr>
              <a:tr h="448532">
                <a:tc>
                  <a:txBody>
                    <a:bodyPr/>
                    <a:lstStyle/>
                    <a:p>
                      <a:pPr marL="127000">
                        <a:lnSpc>
                          <a:spcPts val="3090"/>
                        </a:lnSpc>
                      </a:pPr>
                      <a:r>
                        <a:rPr sz="2000" dirty="0">
                          <a:solidFill>
                            <a:srgbClr val="008080"/>
                          </a:solidFill>
                        </a:rPr>
                        <a:t>2. </a:t>
                      </a:r>
                      <a:r>
                        <a:rPr sz="2000" spc="-5" dirty="0">
                          <a:solidFill>
                            <a:srgbClr val="008080"/>
                          </a:solidFill>
                        </a:rPr>
                        <a:t>Indirect Fiscal</a:t>
                      </a:r>
                      <a:r>
                        <a:rPr sz="2000" spc="-100" dirty="0">
                          <a:solidFill>
                            <a:srgbClr val="008080"/>
                          </a:solidFill>
                        </a:rPr>
                        <a:t> </a:t>
                      </a:r>
                      <a:r>
                        <a:rPr sz="2000" spc="-10" dirty="0">
                          <a:solidFill>
                            <a:srgbClr val="008080"/>
                          </a:solidFill>
                        </a:rPr>
                        <a:t>Cost</a:t>
                      </a:r>
                      <a:endParaRPr sz="2000" dirty="0">
                        <a:solidFill>
                          <a:srgbClr val="008080"/>
                        </a:solidFill>
                        <a:latin typeface="Calibri"/>
                        <a:cs typeface="Calibri"/>
                      </a:endParaRPr>
                    </a:p>
                  </a:txBody>
                  <a:tcPr marL="0" marR="0" marT="0" marB="0" anchor="ctr"/>
                </a:tc>
                <a:tc>
                  <a:txBody>
                    <a:bodyPr/>
                    <a:lstStyle/>
                    <a:p>
                      <a:pPr marL="531495">
                        <a:lnSpc>
                          <a:spcPts val="3090"/>
                        </a:lnSpc>
                      </a:pPr>
                      <a:r>
                        <a:rPr sz="2000" dirty="0">
                          <a:solidFill>
                            <a:srgbClr val="008080"/>
                          </a:solidFill>
                        </a:rPr>
                        <a:t>6. </a:t>
                      </a:r>
                      <a:r>
                        <a:rPr sz="2000" spc="-5" dirty="0">
                          <a:solidFill>
                            <a:srgbClr val="008080"/>
                          </a:solidFill>
                        </a:rPr>
                        <a:t>Indirect Fiscal</a:t>
                      </a:r>
                      <a:r>
                        <a:rPr sz="2000" spc="-105" dirty="0">
                          <a:solidFill>
                            <a:srgbClr val="008080"/>
                          </a:solidFill>
                        </a:rPr>
                        <a:t> </a:t>
                      </a:r>
                      <a:r>
                        <a:rPr sz="2000" spc="-5" dirty="0">
                          <a:solidFill>
                            <a:srgbClr val="008080"/>
                          </a:solidFill>
                        </a:rPr>
                        <a:t>Benefit</a:t>
                      </a:r>
                      <a:endParaRPr sz="2000" dirty="0">
                        <a:solidFill>
                          <a:srgbClr val="008080"/>
                        </a:solidFill>
                        <a:latin typeface="Calibri"/>
                        <a:cs typeface="Calibri"/>
                      </a:endParaRPr>
                    </a:p>
                  </a:txBody>
                  <a:tcPr marL="0" marR="0" marT="0" marB="0" anchor="ctr"/>
                </a:tc>
                <a:extLst>
                  <a:ext uri="{0D108BD9-81ED-4DB2-BD59-A6C34878D82A}">
                    <a16:rowId xmlns="" xmlns:a16="http://schemas.microsoft.com/office/drawing/2014/main" val="10001"/>
                  </a:ext>
                </a:extLst>
              </a:tr>
              <a:tr h="448532">
                <a:tc>
                  <a:txBody>
                    <a:bodyPr/>
                    <a:lstStyle/>
                    <a:p>
                      <a:pPr marL="127000">
                        <a:lnSpc>
                          <a:spcPts val="3090"/>
                        </a:lnSpc>
                      </a:pPr>
                      <a:r>
                        <a:rPr sz="2000" dirty="0">
                          <a:solidFill>
                            <a:srgbClr val="008080"/>
                          </a:solidFill>
                        </a:rPr>
                        <a:t>3. </a:t>
                      </a:r>
                      <a:r>
                        <a:rPr sz="2000" spc="-5" dirty="0">
                          <a:solidFill>
                            <a:srgbClr val="008080"/>
                          </a:solidFill>
                        </a:rPr>
                        <a:t>Direct Non-Fiscal</a:t>
                      </a:r>
                      <a:r>
                        <a:rPr sz="2000" spc="-75" dirty="0">
                          <a:solidFill>
                            <a:srgbClr val="008080"/>
                          </a:solidFill>
                        </a:rPr>
                        <a:t> </a:t>
                      </a:r>
                      <a:r>
                        <a:rPr sz="2000" spc="-10" dirty="0">
                          <a:solidFill>
                            <a:srgbClr val="008080"/>
                          </a:solidFill>
                        </a:rPr>
                        <a:t>Cost</a:t>
                      </a:r>
                      <a:endParaRPr sz="2000" dirty="0">
                        <a:solidFill>
                          <a:srgbClr val="008080"/>
                        </a:solidFill>
                        <a:latin typeface="Calibri"/>
                        <a:cs typeface="Calibri"/>
                      </a:endParaRPr>
                    </a:p>
                  </a:txBody>
                  <a:tcPr marL="0" marR="0" marT="0" marB="0" anchor="ctr"/>
                </a:tc>
                <a:tc>
                  <a:txBody>
                    <a:bodyPr/>
                    <a:lstStyle/>
                    <a:p>
                      <a:pPr marL="531495">
                        <a:lnSpc>
                          <a:spcPts val="3090"/>
                        </a:lnSpc>
                      </a:pPr>
                      <a:r>
                        <a:rPr sz="2000" dirty="0">
                          <a:solidFill>
                            <a:srgbClr val="008080"/>
                          </a:solidFill>
                        </a:rPr>
                        <a:t>7. </a:t>
                      </a:r>
                      <a:r>
                        <a:rPr sz="2000" spc="-5" dirty="0">
                          <a:solidFill>
                            <a:srgbClr val="008080"/>
                          </a:solidFill>
                        </a:rPr>
                        <a:t>Direct Non-Fiscal</a:t>
                      </a:r>
                      <a:r>
                        <a:rPr sz="2000" spc="-85" dirty="0">
                          <a:solidFill>
                            <a:srgbClr val="008080"/>
                          </a:solidFill>
                        </a:rPr>
                        <a:t> </a:t>
                      </a:r>
                      <a:r>
                        <a:rPr sz="2000" spc="-5" dirty="0">
                          <a:solidFill>
                            <a:srgbClr val="008080"/>
                          </a:solidFill>
                        </a:rPr>
                        <a:t>Benefit</a:t>
                      </a:r>
                      <a:endParaRPr sz="2000" dirty="0">
                        <a:solidFill>
                          <a:srgbClr val="008080"/>
                        </a:solidFill>
                        <a:latin typeface="Calibri"/>
                        <a:cs typeface="Calibri"/>
                      </a:endParaRPr>
                    </a:p>
                  </a:txBody>
                  <a:tcPr marL="0" marR="0" marT="0" marB="0" anchor="ctr"/>
                </a:tc>
                <a:extLst>
                  <a:ext uri="{0D108BD9-81ED-4DB2-BD59-A6C34878D82A}">
                    <a16:rowId xmlns="" xmlns:a16="http://schemas.microsoft.com/office/drawing/2014/main" val="10002"/>
                  </a:ext>
                </a:extLst>
              </a:tr>
              <a:tr h="448532">
                <a:tc>
                  <a:txBody>
                    <a:bodyPr/>
                    <a:lstStyle/>
                    <a:p>
                      <a:pPr marL="127000">
                        <a:lnSpc>
                          <a:spcPts val="3090"/>
                        </a:lnSpc>
                      </a:pPr>
                      <a:r>
                        <a:rPr sz="2000" dirty="0">
                          <a:solidFill>
                            <a:srgbClr val="008080"/>
                          </a:solidFill>
                        </a:rPr>
                        <a:t>4. </a:t>
                      </a:r>
                      <a:r>
                        <a:rPr sz="2000" spc="-5" dirty="0">
                          <a:solidFill>
                            <a:srgbClr val="008080"/>
                          </a:solidFill>
                        </a:rPr>
                        <a:t>Indirect Non-Fiscal</a:t>
                      </a:r>
                      <a:r>
                        <a:rPr sz="2000" spc="-80" dirty="0">
                          <a:solidFill>
                            <a:srgbClr val="008080"/>
                          </a:solidFill>
                        </a:rPr>
                        <a:t> </a:t>
                      </a:r>
                      <a:r>
                        <a:rPr sz="2000" spc="-10" dirty="0">
                          <a:solidFill>
                            <a:srgbClr val="008080"/>
                          </a:solidFill>
                        </a:rPr>
                        <a:t>Cost</a:t>
                      </a:r>
                      <a:endParaRPr sz="2000" dirty="0">
                        <a:solidFill>
                          <a:srgbClr val="008080"/>
                        </a:solidFill>
                        <a:latin typeface="Calibri"/>
                        <a:cs typeface="Calibri"/>
                      </a:endParaRPr>
                    </a:p>
                  </a:txBody>
                  <a:tcPr marL="0" marR="0" marT="0" marB="0" anchor="ctr"/>
                </a:tc>
                <a:tc>
                  <a:txBody>
                    <a:bodyPr/>
                    <a:lstStyle/>
                    <a:p>
                      <a:pPr marL="531495">
                        <a:lnSpc>
                          <a:spcPts val="3090"/>
                        </a:lnSpc>
                      </a:pPr>
                      <a:r>
                        <a:rPr sz="2000" dirty="0">
                          <a:solidFill>
                            <a:srgbClr val="008080"/>
                          </a:solidFill>
                        </a:rPr>
                        <a:t>8. </a:t>
                      </a:r>
                      <a:r>
                        <a:rPr sz="2000" spc="-5" dirty="0">
                          <a:solidFill>
                            <a:srgbClr val="008080"/>
                          </a:solidFill>
                        </a:rPr>
                        <a:t>Indirect Non-Fiscal</a:t>
                      </a:r>
                      <a:r>
                        <a:rPr sz="2000" spc="-80" dirty="0">
                          <a:solidFill>
                            <a:srgbClr val="008080"/>
                          </a:solidFill>
                        </a:rPr>
                        <a:t> </a:t>
                      </a:r>
                      <a:r>
                        <a:rPr sz="2000" spc="-5" dirty="0">
                          <a:solidFill>
                            <a:srgbClr val="008080"/>
                          </a:solidFill>
                        </a:rPr>
                        <a:t>Benefit</a:t>
                      </a:r>
                      <a:endParaRPr sz="2000" dirty="0">
                        <a:solidFill>
                          <a:srgbClr val="008080"/>
                        </a:solidFill>
                        <a:latin typeface="Calibri"/>
                        <a:cs typeface="Calibri"/>
                      </a:endParaRPr>
                    </a:p>
                  </a:txBody>
                  <a:tcPr marL="0" marR="0" marT="0" marB="0" anchor="ctr"/>
                </a:tc>
                <a:extLst>
                  <a:ext uri="{0D108BD9-81ED-4DB2-BD59-A6C34878D82A}">
                    <a16:rowId xmlns="" xmlns:a16="http://schemas.microsoft.com/office/drawing/2014/main" val="10003"/>
                  </a:ext>
                </a:extLst>
              </a:tr>
            </a:tbl>
          </a:graphicData>
        </a:graphic>
      </p:graphicFrame>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 xmlns:p14="http://schemas.microsoft.com/office/powerpoint/2010/main" val="217838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970318"/>
          </a:xfrm>
          <a:prstGeom prst="rect">
            <a:avLst/>
          </a:prstGeom>
          <a:noFill/>
        </p:spPr>
        <p:txBody>
          <a:bodyPr wrap="square" rtlCol="0">
            <a:spAutoFit/>
          </a:bodyPr>
          <a:lstStyle/>
          <a:p>
            <a:r>
              <a:rPr lang="en-US" sz="2800" dirty="0" smtClean="0">
                <a:solidFill>
                  <a:srgbClr val="008080"/>
                </a:solidFill>
              </a:rPr>
              <a:t>The impacts of proposed bills or rules are commonly described using the terms “revenues,” “expenditures,” “savings,” and “costs.” The more general terms “costs” and “benefits” are used here to provide greater precision in the definitions.</a:t>
            </a:r>
          </a:p>
          <a:p>
            <a:endParaRPr lang="en-US" sz="2800" dirty="0">
              <a:solidFill>
                <a:srgbClr val="008080"/>
              </a:solidFill>
            </a:endParaRPr>
          </a:p>
          <a:p>
            <a:pPr marL="457200" indent="-457200">
              <a:buFont typeface="Arial" panose="020B0604020202020204" pitchFamily="34" charset="0"/>
              <a:buChar char="•"/>
            </a:pPr>
            <a:r>
              <a:rPr lang="en-US" sz="2800" b="1" dirty="0" smtClean="0">
                <a:solidFill>
                  <a:srgbClr val="008080"/>
                </a:solidFill>
              </a:rPr>
              <a:t>Definition – Benefit: </a:t>
            </a:r>
            <a:r>
              <a:rPr lang="en-US" sz="2800" dirty="0" smtClean="0">
                <a:solidFill>
                  <a:srgbClr val="008080"/>
                </a:solidFill>
              </a:rPr>
              <a:t>An impact that positively affects a party.</a:t>
            </a:r>
          </a:p>
          <a:p>
            <a:pPr marL="457200" indent="-457200">
              <a:buFont typeface="Arial" panose="020B0604020202020204" pitchFamily="34" charset="0"/>
              <a:buChar char="•"/>
            </a:pPr>
            <a:endParaRPr lang="en-US" sz="2800" dirty="0" smtClean="0">
              <a:solidFill>
                <a:srgbClr val="008080"/>
              </a:solidFill>
            </a:endParaRPr>
          </a:p>
          <a:p>
            <a:pPr marL="457200" indent="-457200">
              <a:buFont typeface="Arial" panose="020B0604020202020204" pitchFamily="34" charset="0"/>
              <a:buChar char="•"/>
            </a:pPr>
            <a:r>
              <a:rPr lang="en-US" sz="2800" b="1" dirty="0" smtClean="0">
                <a:solidFill>
                  <a:srgbClr val="008080"/>
                </a:solidFill>
              </a:rPr>
              <a:t>Definition – Cost: </a:t>
            </a:r>
            <a:r>
              <a:rPr lang="en-US" sz="2800" dirty="0" smtClean="0">
                <a:solidFill>
                  <a:srgbClr val="008080"/>
                </a:solidFill>
              </a:rPr>
              <a:t>An impact that negatively affects a party.</a:t>
            </a:r>
          </a:p>
          <a:p>
            <a:endParaRPr lang="en-US" sz="28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 xmlns:p14="http://schemas.microsoft.com/office/powerpoint/2010/main" val="2954716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smtClean="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r>
              <a:rPr lang="en-US" sz="2400" dirty="0" smtClean="0">
                <a:solidFill>
                  <a:srgbClr val="008080"/>
                </a:solidFill>
              </a:rPr>
              <a:t>Fiscal and non-fiscal impacts are defined in terms of whether money is involved in the exchanges between parties.</a:t>
            </a:r>
          </a:p>
          <a:p>
            <a:endParaRPr lang="en-US" sz="2400" dirty="0" smtClean="0">
              <a:solidFill>
                <a:srgbClr val="008080"/>
              </a:solidFill>
            </a:endParaRPr>
          </a:p>
          <a:p>
            <a:pPr marL="342900" indent="-342900">
              <a:buFont typeface="Arial" panose="020B0604020202020204" pitchFamily="34" charset="0"/>
              <a:buChar char="•"/>
            </a:pPr>
            <a:r>
              <a:rPr lang="en-US" sz="2400" b="1" dirty="0" smtClean="0">
                <a:solidFill>
                  <a:srgbClr val="008080"/>
                </a:solidFill>
              </a:rPr>
              <a:t>Definition – Fiscal Impact:</a:t>
            </a:r>
            <a:r>
              <a:rPr lang="en-US" sz="2400" dirty="0" smtClean="0">
                <a:solidFill>
                  <a:srgbClr val="008080"/>
                </a:solidFill>
              </a:rPr>
              <a:t> A cost or benefit has a fiscal impact when the imposition of a rule changes the price or quantity of the exchanges between any two affected parties </a:t>
            </a:r>
            <a:r>
              <a:rPr lang="en-US" sz="2400" u="sng" dirty="0" smtClean="0">
                <a:solidFill>
                  <a:srgbClr val="008080"/>
                </a:solidFill>
              </a:rPr>
              <a:t>and the transactions involve monetary exchanges</a:t>
            </a:r>
            <a:r>
              <a:rPr lang="en-US" sz="2400" dirty="0" smtClean="0">
                <a:solidFill>
                  <a:srgbClr val="008080"/>
                </a:solidFill>
              </a:rPr>
              <a:t>.</a:t>
            </a:r>
          </a:p>
          <a:p>
            <a:endParaRPr lang="en-US" sz="2400" dirty="0" smtClean="0">
              <a:solidFill>
                <a:srgbClr val="008080"/>
              </a:solidFill>
            </a:endParaRPr>
          </a:p>
          <a:p>
            <a:pPr marL="342900" indent="-342900">
              <a:buFont typeface="Arial" panose="020B0604020202020204" pitchFamily="34" charset="0"/>
              <a:buChar char="•"/>
            </a:pPr>
            <a:r>
              <a:rPr lang="en-US" sz="2400" b="1" dirty="0" smtClean="0">
                <a:solidFill>
                  <a:srgbClr val="008080"/>
                </a:solidFill>
              </a:rPr>
              <a:t>Definition – Non-Fiscal Impact: </a:t>
            </a:r>
            <a:r>
              <a:rPr lang="en-US" sz="2400" dirty="0" smtClean="0">
                <a:solidFill>
                  <a:srgbClr val="008080"/>
                </a:solidFill>
              </a:rPr>
              <a:t>A cost or benefit has a non-fiscal impact when the imposition  of a rule changes the quantity of exchanges between any two affected parties, </a:t>
            </a:r>
            <a:r>
              <a:rPr lang="en-US" sz="2400" u="sng" dirty="0" smtClean="0">
                <a:solidFill>
                  <a:srgbClr val="008080"/>
                </a:solidFill>
              </a:rPr>
              <a:t>but the transactions </a:t>
            </a:r>
            <a:r>
              <a:rPr lang="en-US" sz="2400" i="1" u="sng" dirty="0" smtClean="0">
                <a:solidFill>
                  <a:srgbClr val="008080"/>
                </a:solidFill>
              </a:rPr>
              <a:t>do not </a:t>
            </a:r>
            <a:r>
              <a:rPr lang="en-US" sz="2400" u="sng" dirty="0" smtClean="0">
                <a:solidFill>
                  <a:srgbClr val="008080"/>
                </a:solidFill>
              </a:rPr>
              <a:t>involve monetary exchanges</a:t>
            </a:r>
            <a:r>
              <a:rPr lang="en-US" sz="2400" dirty="0" smtClean="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 xmlns:p14="http://schemas.microsoft.com/office/powerpoint/2010/main" val="851011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12468</TotalTime>
  <Words>7770</Words>
  <Application>Microsoft Office PowerPoint</Application>
  <PresentationFormat>Custom</PresentationFormat>
  <Paragraphs>721</Paragraphs>
  <Slides>69</Slides>
  <Notes>69</Notes>
  <HiddenSlides>0</HiddenSlides>
  <MMClips>0</MMClips>
  <ScaleCrop>false</ScaleCrop>
  <HeadingPairs>
    <vt:vector size="4" baseType="variant">
      <vt:variant>
        <vt:lpstr>Theme</vt:lpstr>
      </vt:variant>
      <vt:variant>
        <vt:i4>2</vt:i4>
      </vt:variant>
      <vt:variant>
        <vt:lpstr>Slide Titles</vt:lpstr>
      </vt:variant>
      <vt:variant>
        <vt:i4>69</vt:i4>
      </vt:variant>
    </vt:vector>
  </HeadingPairs>
  <TitlesOfParts>
    <vt:vector size="71" baseType="lpstr">
      <vt:lpstr>3_Office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vector>
  </TitlesOfParts>
  <Company>State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Krantz</dc:creator>
  <cp:lastModifiedBy>dmcdonough</cp:lastModifiedBy>
  <cp:revision>206</cp:revision>
  <cp:lastPrinted>2018-05-11T17:48:57Z</cp:lastPrinted>
  <dcterms:created xsi:type="dcterms:W3CDTF">2017-10-04T17:20:48Z</dcterms:created>
  <dcterms:modified xsi:type="dcterms:W3CDTF">2018-05-17T17:23:10Z</dcterms:modified>
</cp:coreProperties>
</file>